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1" r:id="rId4"/>
    <p:sldId id="258" r:id="rId5"/>
    <p:sldId id="262" r:id="rId6"/>
    <p:sldId id="259" r:id="rId7"/>
    <p:sldId id="263" r:id="rId8"/>
    <p:sldId id="260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0" autoAdjust="0"/>
    <p:restoredTop sz="94660"/>
  </p:normalViewPr>
  <p:slideViewPr>
    <p:cSldViewPr snapToGrid="0">
      <p:cViewPr varScale="1">
        <p:scale>
          <a:sx n="97" d="100"/>
          <a:sy n="97" d="100"/>
        </p:scale>
        <p:origin x="232" y="2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12/11/17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12/11/17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12/11/17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12/11/17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12/11/17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12/11/17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12/11/17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12/11/17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12/11/17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5" Type="http://schemas.openxmlformats.org/officeDocument/2006/relationships/image" Target="../media/image5.JPG"/><Relationship Id="rId6" Type="http://schemas.openxmlformats.org/officeDocument/2006/relationships/image" Target="../media/image6.JPG"/><Relationship Id="rId7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ghsanextgen.wixsite.com/home" TargetMode="External"/><Relationship Id="rId4" Type="http://schemas.openxmlformats.org/officeDocument/2006/relationships/hyperlink" Target="https://twitter.com/search?q=nextgenghs" TargetMode="External"/><Relationship Id="rId5" Type="http://schemas.openxmlformats.org/officeDocument/2006/relationships/hyperlink" Target="https://www.facebook.com/nextgenghsa" TargetMode="External"/><Relationship Id="rId6" Type="http://schemas.openxmlformats.org/officeDocument/2006/relationships/hyperlink" Target="https://www.linkedin.com/groups/8125931" TargetMode="External"/><Relationship Id="rId7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2" Type="http://schemas.openxmlformats.org/officeDocument/2006/relationships/hyperlink" Target="mailto:nextgenghsa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Updates from the 4</a:t>
            </a:r>
            <a:r>
              <a:rPr lang="en-US" baseline="30000" dirty="0" smtClean="0"/>
              <a:t>th</a:t>
            </a:r>
            <a:r>
              <a:rPr lang="en-US" dirty="0" smtClean="0"/>
              <a:t> Annual GHSA Ministerial Conference, Kampala, Uganda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Jamechia Hoyle, </a:t>
            </a:r>
            <a:r>
              <a:rPr lang="en-US" dirty="0" err="1" smtClean="0"/>
              <a:t>DHSc</a:t>
            </a:r>
            <a:r>
              <a:rPr lang="en-US" dirty="0" smtClean="0"/>
              <a:t>, MS, MPH, PMP®</a:t>
            </a:r>
          </a:p>
          <a:p>
            <a:r>
              <a:rPr lang="en-US" dirty="0" smtClean="0"/>
              <a:t>Coordinator, Next Generation Global Health Security Network</a:t>
            </a:r>
          </a:p>
          <a:p>
            <a:r>
              <a:rPr lang="en-US" dirty="0" smtClean="0"/>
              <a:t>Adjunct Professor, George Mason University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762103" y="0"/>
            <a:ext cx="2913017" cy="1423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0894" y="5462379"/>
            <a:ext cx="1415433" cy="1395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6278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274002" cy="1058091"/>
          </a:xfrm>
        </p:spPr>
        <p:txBody>
          <a:bodyPr/>
          <a:lstStyle/>
          <a:p>
            <a:r>
              <a:rPr lang="en-US" dirty="0" smtClean="0"/>
              <a:t>What is GHSA?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58091"/>
            <a:ext cx="9274002" cy="4990012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Launched in Feb. 2014, The Global Health Security Agenda is a partnership of over 64 nations, international organizations, and nongovernmental stakeholders (including the Next Generation Global Health Security Network).</a:t>
            </a:r>
          </a:p>
          <a:p>
            <a:r>
              <a:rPr lang="en-US" dirty="0" smtClean="0"/>
              <a:t>Purpose</a:t>
            </a:r>
          </a:p>
          <a:p>
            <a:pPr lvl="1"/>
            <a:r>
              <a:rPr lang="en-US" dirty="0" smtClean="0"/>
              <a:t>To help build countries’ capacity to help create a world safe and secure from infectious disease threats </a:t>
            </a:r>
          </a:p>
          <a:p>
            <a:pPr lvl="1"/>
            <a:r>
              <a:rPr lang="en-US" dirty="0" smtClean="0"/>
              <a:t>Elevate global health security as a national and global priority</a:t>
            </a:r>
          </a:p>
          <a:p>
            <a:pPr lvl="1"/>
            <a:r>
              <a:rPr lang="en-US" dirty="0"/>
              <a:t>It serves as an ‘accelerator’ to support countries, WHO and other organizations in the implementation of the International Health Regulations (IHR) (2005</a:t>
            </a:r>
            <a:r>
              <a:rPr lang="en-US" dirty="0" smtClean="0"/>
              <a:t>).</a:t>
            </a:r>
          </a:p>
          <a:p>
            <a:r>
              <a:rPr lang="en-US" dirty="0" smtClean="0"/>
              <a:t>GHSA pursues a multilateral and </a:t>
            </a:r>
            <a:r>
              <a:rPr lang="en-US" dirty="0" err="1" smtClean="0"/>
              <a:t>multisectoral</a:t>
            </a:r>
            <a:r>
              <a:rPr lang="en-US" dirty="0" smtClean="0"/>
              <a:t> approach to strengthen global capacity and national capacity to prevent, detect, and respond to human and animal infectious disease threats (naturally occurring, accidental or intentional)</a:t>
            </a:r>
          </a:p>
          <a:p>
            <a:r>
              <a:rPr lang="en-US" dirty="0" smtClean="0"/>
              <a:t>GHSA is coordinated by a multilateral Steering Group, currently chaired by Italy</a:t>
            </a:r>
          </a:p>
          <a:p>
            <a:pPr lvl="1"/>
            <a:r>
              <a:rPr lang="en-US" dirty="0" smtClean="0"/>
              <a:t>Steering Group Membership: Canada, Chile, Finland, India, Indonesia, Italy, Kenya, Kingdom of Saudi Arabia, Republic of Korea and the United States</a:t>
            </a:r>
          </a:p>
          <a:p>
            <a:pPr lvl="1"/>
            <a:r>
              <a:rPr lang="en-US" dirty="0" smtClean="0"/>
              <a:t>World Health Organization (WHO), Food and Agriculture Organization (FAO), and World </a:t>
            </a:r>
            <a:r>
              <a:rPr lang="en-US" dirty="0" err="1" smtClean="0"/>
              <a:t>Organisation</a:t>
            </a:r>
            <a:r>
              <a:rPr lang="en-US" dirty="0" smtClean="0"/>
              <a:t> for Animal Heal (OIE) – Steering Group Advisors</a:t>
            </a:r>
          </a:p>
          <a:p>
            <a:pPr lvl="1"/>
            <a:r>
              <a:rPr lang="en-US" dirty="0" smtClean="0"/>
              <a:t>Private Sector Roundtable, Global Health Security Agenda Consortium, Next Generation Global Health Security Network - Observers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5684" y="5934790"/>
            <a:ext cx="936316" cy="923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3041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0"/>
            <a:ext cx="9274629" cy="744583"/>
          </a:xfrm>
        </p:spPr>
        <p:txBody>
          <a:bodyPr/>
          <a:lstStyle/>
          <a:p>
            <a:r>
              <a:rPr lang="en-US" dirty="0" smtClean="0"/>
              <a:t>GHSA Membership </a:t>
            </a:r>
            <a:r>
              <a:rPr lang="en-US" sz="2000" dirty="0" smtClean="0"/>
              <a:t>(as of 3 December 2017)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88274"/>
            <a:ext cx="2390503" cy="5969726"/>
          </a:xfrm>
        </p:spPr>
        <p:txBody>
          <a:bodyPr>
            <a:normAutofit/>
          </a:bodyPr>
          <a:lstStyle/>
          <a:p>
            <a:r>
              <a:rPr lang="en-US" dirty="0" smtClean="0"/>
              <a:t>Afghanistan</a:t>
            </a:r>
          </a:p>
          <a:p>
            <a:r>
              <a:rPr lang="en-US" dirty="0" smtClean="0"/>
              <a:t>Argentina</a:t>
            </a:r>
          </a:p>
          <a:p>
            <a:r>
              <a:rPr lang="en-US" dirty="0" smtClean="0"/>
              <a:t>Australia</a:t>
            </a:r>
          </a:p>
          <a:p>
            <a:r>
              <a:rPr lang="en-US" dirty="0" smtClean="0"/>
              <a:t>Azerbaijan</a:t>
            </a:r>
          </a:p>
          <a:p>
            <a:r>
              <a:rPr lang="en-US" dirty="0" smtClean="0"/>
              <a:t>Bangladesh</a:t>
            </a:r>
          </a:p>
          <a:p>
            <a:r>
              <a:rPr lang="en-US" dirty="0" smtClean="0"/>
              <a:t>Burkina Faso</a:t>
            </a:r>
          </a:p>
          <a:p>
            <a:r>
              <a:rPr lang="en-US" dirty="0" smtClean="0"/>
              <a:t>Cameroon</a:t>
            </a:r>
          </a:p>
          <a:p>
            <a:r>
              <a:rPr lang="en-US" dirty="0" smtClean="0"/>
              <a:t>Canada</a:t>
            </a:r>
          </a:p>
          <a:p>
            <a:r>
              <a:rPr lang="en-US" dirty="0" smtClean="0"/>
              <a:t>Chile</a:t>
            </a:r>
          </a:p>
          <a:p>
            <a:r>
              <a:rPr lang="en-US" dirty="0" smtClean="0"/>
              <a:t>China</a:t>
            </a:r>
          </a:p>
          <a:p>
            <a:r>
              <a:rPr lang="en-US" dirty="0" smtClean="0"/>
              <a:t>Cote d’ </a:t>
            </a:r>
            <a:r>
              <a:rPr lang="en-US" dirty="0" err="1" smtClean="0"/>
              <a:t>Ivoire</a:t>
            </a:r>
            <a:endParaRPr lang="en-US" dirty="0" smtClean="0"/>
          </a:p>
          <a:p>
            <a:r>
              <a:rPr lang="en-US" dirty="0" smtClean="0"/>
              <a:t>Democratic Republic of Congo</a:t>
            </a:r>
          </a:p>
          <a:p>
            <a:r>
              <a:rPr lang="en-US" dirty="0" smtClean="0"/>
              <a:t>Denmark</a:t>
            </a:r>
          </a:p>
          <a:p>
            <a:r>
              <a:rPr lang="en-US" dirty="0" smtClean="0"/>
              <a:t>Ethiopia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2573384" y="888274"/>
            <a:ext cx="2142308" cy="576072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Finland</a:t>
            </a:r>
          </a:p>
          <a:p>
            <a:r>
              <a:rPr lang="en-US" dirty="0" smtClean="0"/>
              <a:t>France</a:t>
            </a:r>
          </a:p>
          <a:p>
            <a:r>
              <a:rPr lang="en-US" dirty="0" smtClean="0"/>
              <a:t>Georgia</a:t>
            </a:r>
          </a:p>
          <a:p>
            <a:r>
              <a:rPr lang="en-US" dirty="0" smtClean="0"/>
              <a:t>Germany</a:t>
            </a:r>
          </a:p>
          <a:p>
            <a:r>
              <a:rPr lang="en-US" dirty="0" smtClean="0"/>
              <a:t>Ghana</a:t>
            </a:r>
          </a:p>
          <a:p>
            <a:r>
              <a:rPr lang="en-US" dirty="0" smtClean="0"/>
              <a:t>Guinea</a:t>
            </a:r>
          </a:p>
          <a:p>
            <a:r>
              <a:rPr lang="en-US" dirty="0" smtClean="0"/>
              <a:t>Guinea-Bissau</a:t>
            </a:r>
          </a:p>
          <a:p>
            <a:r>
              <a:rPr lang="en-US" dirty="0" smtClean="0"/>
              <a:t>India</a:t>
            </a:r>
          </a:p>
          <a:p>
            <a:r>
              <a:rPr lang="en-US" dirty="0" smtClean="0"/>
              <a:t>Indonesia</a:t>
            </a:r>
          </a:p>
          <a:p>
            <a:r>
              <a:rPr lang="en-US" dirty="0" smtClean="0"/>
              <a:t>Israel</a:t>
            </a:r>
          </a:p>
          <a:p>
            <a:r>
              <a:rPr lang="en-US" dirty="0" smtClean="0"/>
              <a:t>Italy</a:t>
            </a:r>
          </a:p>
          <a:p>
            <a:r>
              <a:rPr lang="en-US" dirty="0" smtClean="0"/>
              <a:t>Japan</a:t>
            </a:r>
          </a:p>
          <a:p>
            <a:r>
              <a:rPr lang="en-US" dirty="0" smtClean="0"/>
              <a:t>Jordan</a:t>
            </a:r>
          </a:p>
          <a:p>
            <a:r>
              <a:rPr lang="en-US" dirty="0" smtClean="0"/>
              <a:t>Kenya</a:t>
            </a:r>
          </a:p>
          <a:p>
            <a:r>
              <a:rPr lang="en-US" dirty="0" smtClean="0"/>
              <a:t>Laos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811486" y="901337"/>
            <a:ext cx="2360023" cy="574765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Liberia</a:t>
            </a:r>
          </a:p>
          <a:p>
            <a:r>
              <a:rPr lang="en-US" dirty="0" smtClean="0"/>
              <a:t>Malaysia</a:t>
            </a:r>
          </a:p>
          <a:p>
            <a:r>
              <a:rPr lang="en-US" dirty="0" smtClean="0"/>
              <a:t>Mexico</a:t>
            </a:r>
          </a:p>
          <a:p>
            <a:r>
              <a:rPr lang="en-US" dirty="0" smtClean="0"/>
              <a:t>Mongolia</a:t>
            </a:r>
          </a:p>
          <a:p>
            <a:r>
              <a:rPr lang="en-US" dirty="0" smtClean="0"/>
              <a:t>Netherlands</a:t>
            </a:r>
          </a:p>
          <a:p>
            <a:r>
              <a:rPr lang="en-US" dirty="0" smtClean="0"/>
              <a:t>Nigeria</a:t>
            </a:r>
          </a:p>
          <a:p>
            <a:r>
              <a:rPr lang="en-US" dirty="0" smtClean="0"/>
              <a:t>Norway</a:t>
            </a:r>
          </a:p>
          <a:p>
            <a:r>
              <a:rPr lang="en-US" dirty="0" smtClean="0"/>
              <a:t>Pakistan</a:t>
            </a:r>
          </a:p>
          <a:p>
            <a:r>
              <a:rPr lang="en-US" dirty="0" smtClean="0"/>
              <a:t>Peru</a:t>
            </a:r>
          </a:p>
          <a:p>
            <a:r>
              <a:rPr lang="en-US" dirty="0" smtClean="0"/>
              <a:t>Philippines</a:t>
            </a:r>
          </a:p>
          <a:p>
            <a:r>
              <a:rPr lang="en-US" dirty="0" smtClean="0"/>
              <a:t>Portugal</a:t>
            </a:r>
          </a:p>
          <a:p>
            <a:r>
              <a:rPr lang="en-US" dirty="0" smtClean="0"/>
              <a:t>Republic of the Congo</a:t>
            </a:r>
          </a:p>
          <a:p>
            <a:r>
              <a:rPr lang="en-US" dirty="0" smtClean="0"/>
              <a:t>Republic of Korea</a:t>
            </a:r>
          </a:p>
          <a:p>
            <a:r>
              <a:rPr lang="en-US" dirty="0" smtClean="0"/>
              <a:t>Saudi Arabia</a:t>
            </a:r>
          </a:p>
          <a:p>
            <a:r>
              <a:rPr lang="en-US" dirty="0" smtClean="0"/>
              <a:t>Senegal</a:t>
            </a:r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171509" y="992777"/>
            <a:ext cx="2756263" cy="576072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Sierra Leone</a:t>
            </a:r>
          </a:p>
          <a:p>
            <a:r>
              <a:rPr lang="en-US" dirty="0" smtClean="0"/>
              <a:t>Singapore</a:t>
            </a:r>
          </a:p>
          <a:p>
            <a:r>
              <a:rPr lang="en-US" dirty="0" smtClean="0"/>
              <a:t>South Africa</a:t>
            </a:r>
          </a:p>
          <a:p>
            <a:r>
              <a:rPr lang="en-US" dirty="0" smtClean="0"/>
              <a:t>Spain</a:t>
            </a:r>
          </a:p>
          <a:p>
            <a:r>
              <a:rPr lang="en-US" dirty="0" smtClean="0"/>
              <a:t>Sweden</a:t>
            </a:r>
          </a:p>
          <a:p>
            <a:r>
              <a:rPr lang="en-US" dirty="0" smtClean="0"/>
              <a:t>Switzerland</a:t>
            </a:r>
          </a:p>
          <a:p>
            <a:r>
              <a:rPr lang="en-US" dirty="0" smtClean="0"/>
              <a:t>Tanzania</a:t>
            </a:r>
          </a:p>
          <a:p>
            <a:r>
              <a:rPr lang="en-US" dirty="0" smtClean="0"/>
              <a:t>Thailand</a:t>
            </a:r>
          </a:p>
          <a:p>
            <a:r>
              <a:rPr lang="en-US" dirty="0" smtClean="0"/>
              <a:t>Turkey</a:t>
            </a:r>
          </a:p>
          <a:p>
            <a:r>
              <a:rPr lang="en-US" dirty="0" smtClean="0"/>
              <a:t>Uganda</a:t>
            </a:r>
          </a:p>
          <a:p>
            <a:r>
              <a:rPr lang="en-US" dirty="0" smtClean="0"/>
              <a:t>Ukraine</a:t>
            </a:r>
          </a:p>
          <a:p>
            <a:r>
              <a:rPr lang="en-US" dirty="0" smtClean="0"/>
              <a:t>United Arab Emirates</a:t>
            </a:r>
          </a:p>
          <a:p>
            <a:r>
              <a:rPr lang="en-US" dirty="0" smtClean="0"/>
              <a:t>United Kingdom</a:t>
            </a:r>
          </a:p>
          <a:p>
            <a:r>
              <a:rPr lang="en-US" dirty="0" smtClean="0"/>
              <a:t>United States</a:t>
            </a:r>
          </a:p>
          <a:p>
            <a:r>
              <a:rPr lang="en-US" dirty="0" smtClean="0"/>
              <a:t>Vietnam</a:t>
            </a:r>
          </a:p>
          <a:p>
            <a:r>
              <a:rPr lang="en-US" dirty="0" smtClean="0"/>
              <a:t>Yemen</a:t>
            </a:r>
          </a:p>
          <a:p>
            <a:r>
              <a:rPr lang="en-US" dirty="0" smtClean="0"/>
              <a:t>Zimbabwe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5684" y="5934790"/>
            <a:ext cx="936316" cy="923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8954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274002" cy="88827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Next Generation Global Health Security Network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88274"/>
            <a:ext cx="9575074" cy="5969726"/>
          </a:xfrm>
        </p:spPr>
        <p:txBody>
          <a:bodyPr/>
          <a:lstStyle/>
          <a:p>
            <a:r>
              <a:rPr lang="en-US" dirty="0" smtClean="0"/>
              <a:t>The Next Generation Global Health Security Network (</a:t>
            </a:r>
            <a:r>
              <a:rPr lang="en-US" dirty="0" err="1" smtClean="0"/>
              <a:t>NextGen</a:t>
            </a:r>
            <a:r>
              <a:rPr lang="en-US" dirty="0" smtClean="0"/>
              <a:t>) was founded in 2014 by the inaugural class of Next Generation Global Health Security Leaders.</a:t>
            </a:r>
          </a:p>
          <a:p>
            <a:r>
              <a:rPr lang="en-US" dirty="0" smtClean="0"/>
              <a:t>Purpose:</a:t>
            </a:r>
          </a:p>
          <a:p>
            <a:pPr lvl="1"/>
            <a:r>
              <a:rPr lang="en-US" dirty="0" smtClean="0"/>
              <a:t>Engage and facilitate contributions of early to mid-career professionals and students to GHSA and other health security projects</a:t>
            </a:r>
          </a:p>
          <a:p>
            <a:pPr lvl="1"/>
            <a:r>
              <a:rPr lang="en-US" dirty="0" smtClean="0"/>
              <a:t>Promote the values of education, innovation and participation as an approach to address the greatest challenges facing the health security field today.</a:t>
            </a:r>
          </a:p>
          <a:p>
            <a:r>
              <a:rPr lang="en-US" dirty="0" smtClean="0"/>
              <a:t>Leadership</a:t>
            </a:r>
          </a:p>
          <a:p>
            <a:pPr lvl="1"/>
            <a:r>
              <a:rPr lang="en-US" dirty="0" smtClean="0"/>
              <a:t>2017-2018 Coordinator: Dr. Jamechia Hoyle</a:t>
            </a:r>
          </a:p>
          <a:p>
            <a:pPr lvl="1"/>
            <a:r>
              <a:rPr lang="en-US" dirty="0" smtClean="0"/>
              <a:t>Deputy Coordinator: Dr. Taylor </a:t>
            </a:r>
            <a:r>
              <a:rPr lang="en-US" dirty="0" err="1" smtClean="0"/>
              <a:t>Winkleman</a:t>
            </a:r>
            <a:r>
              <a:rPr lang="en-US" dirty="0"/>
              <a:t> </a:t>
            </a:r>
            <a:r>
              <a:rPr lang="en-US" dirty="0" smtClean="0"/>
              <a:t>&amp; Mr. </a:t>
            </a:r>
            <a:r>
              <a:rPr lang="en-US" dirty="0" err="1" smtClean="0"/>
              <a:t>Raad</a:t>
            </a:r>
            <a:r>
              <a:rPr lang="en-US" dirty="0" smtClean="0"/>
              <a:t> </a:t>
            </a:r>
            <a:r>
              <a:rPr lang="en-US" dirty="0" err="1" smtClean="0"/>
              <a:t>Fadaak</a:t>
            </a:r>
            <a:endParaRPr lang="en-US" dirty="0" smtClean="0"/>
          </a:p>
          <a:p>
            <a:r>
              <a:rPr lang="en-US" dirty="0" smtClean="0"/>
              <a:t>Membership: Currently 250+ members from 5 difference continents</a:t>
            </a:r>
          </a:p>
          <a:p>
            <a:pPr lvl="1"/>
            <a:r>
              <a:rPr lang="en-US" dirty="0" smtClean="0"/>
              <a:t>Membership is open to all professionals and students interested in health security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5684" y="5934790"/>
            <a:ext cx="936316" cy="923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5346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274002" cy="1058091"/>
          </a:xfrm>
        </p:spPr>
        <p:txBody>
          <a:bodyPr/>
          <a:lstStyle/>
          <a:p>
            <a:r>
              <a:rPr lang="en-US" dirty="0" err="1" smtClean="0"/>
              <a:t>NextGen</a:t>
            </a:r>
            <a:r>
              <a:rPr lang="en-US" dirty="0" smtClean="0"/>
              <a:t> Initiatives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1058091"/>
            <a:ext cx="9457509" cy="5656218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 smtClean="0"/>
              <a:t>NextGen</a:t>
            </a:r>
            <a:r>
              <a:rPr lang="en-US" dirty="0" smtClean="0"/>
              <a:t> Webinar Series</a:t>
            </a:r>
          </a:p>
          <a:p>
            <a:pPr lvl="1"/>
            <a:r>
              <a:rPr lang="en-US" dirty="0" smtClean="0"/>
              <a:t>Monthly webinar series to promote discussions around health security topics and provide our members with a platform to share their research or experiences</a:t>
            </a:r>
          </a:p>
          <a:p>
            <a:r>
              <a:rPr lang="en-US" dirty="0" smtClean="0"/>
              <a:t>Next Generational Global Health Security Mentorship Program</a:t>
            </a:r>
          </a:p>
          <a:p>
            <a:pPr lvl="1"/>
            <a:r>
              <a:rPr lang="en-US" dirty="0" smtClean="0"/>
              <a:t>9-month one-on-one mentorship experience with a health security expert</a:t>
            </a:r>
          </a:p>
          <a:p>
            <a:pPr lvl="1"/>
            <a:r>
              <a:rPr lang="en-US" dirty="0" smtClean="0"/>
              <a:t>Applications opening soon!</a:t>
            </a:r>
          </a:p>
          <a:p>
            <a:r>
              <a:rPr lang="en-US" dirty="0" smtClean="0"/>
              <a:t>Infectious Disease Mapping Challenge</a:t>
            </a:r>
          </a:p>
          <a:p>
            <a:pPr lvl="1"/>
            <a:r>
              <a:rPr lang="en-US" dirty="0" smtClean="0"/>
              <a:t>Partnership with the Virtual Student Foreign Service Interns (US DOS), </a:t>
            </a:r>
            <a:r>
              <a:rPr lang="en-US" dirty="0" err="1" smtClean="0"/>
              <a:t>DigitalGlobe</a:t>
            </a:r>
            <a:r>
              <a:rPr lang="en-US" dirty="0" smtClean="0"/>
              <a:t> Foundation, GMU and </a:t>
            </a:r>
            <a:r>
              <a:rPr lang="en-US" dirty="0" err="1" smtClean="0"/>
              <a:t>NextGen</a:t>
            </a:r>
            <a:r>
              <a:rPr lang="en-US" dirty="0" smtClean="0"/>
              <a:t> to research a health security issue using GIS technology</a:t>
            </a:r>
          </a:p>
          <a:p>
            <a:r>
              <a:rPr lang="en-US" dirty="0" smtClean="0"/>
              <a:t>NTI-</a:t>
            </a:r>
            <a:r>
              <a:rPr lang="en-US" dirty="0" err="1" smtClean="0"/>
              <a:t>NextGen</a:t>
            </a:r>
            <a:r>
              <a:rPr lang="en-US" dirty="0" smtClean="0"/>
              <a:t> Biosecurity Competition</a:t>
            </a:r>
          </a:p>
          <a:p>
            <a:pPr lvl="1"/>
            <a:r>
              <a:rPr lang="en-US" dirty="0" smtClean="0"/>
              <a:t>Partnership with NTI and </a:t>
            </a:r>
            <a:r>
              <a:rPr lang="en-US" dirty="0" err="1" smtClean="0"/>
              <a:t>NextGen</a:t>
            </a:r>
            <a:r>
              <a:rPr lang="en-US" dirty="0" smtClean="0"/>
              <a:t> to highlight the biosecurity targets of GHSA. </a:t>
            </a:r>
            <a:r>
              <a:rPr lang="en-US" dirty="0" err="1" smtClean="0"/>
              <a:t>NextGen</a:t>
            </a:r>
            <a:r>
              <a:rPr lang="en-US" dirty="0" smtClean="0"/>
              <a:t> members were encouraged to create teams to address a biosecurity related issue.</a:t>
            </a:r>
          </a:p>
          <a:p>
            <a:pPr lvl="1"/>
            <a:r>
              <a:rPr lang="en-US" dirty="0" smtClean="0"/>
              <a:t>Team members were recognized at the 4</a:t>
            </a:r>
            <a:r>
              <a:rPr lang="en-US" baseline="30000" dirty="0" smtClean="0"/>
              <a:t>th</a:t>
            </a:r>
            <a:r>
              <a:rPr lang="en-US" dirty="0" smtClean="0"/>
              <a:t> Annual GHSA Ministerial Meeting in Kampala, Uganda</a:t>
            </a:r>
          </a:p>
          <a:p>
            <a:r>
              <a:rPr lang="en-US" dirty="0" smtClean="0"/>
              <a:t>Regional Working Group – Building on the success of our East Africa Working Group, we will be starting additional region-specific working groups soon!</a:t>
            </a:r>
          </a:p>
          <a:p>
            <a:r>
              <a:rPr lang="en-US" dirty="0" err="1" smtClean="0"/>
              <a:t>NextGen</a:t>
            </a:r>
            <a:r>
              <a:rPr lang="en-US" dirty="0" smtClean="0"/>
              <a:t> Campus-based Chapters</a:t>
            </a:r>
          </a:p>
          <a:p>
            <a:pPr lvl="1"/>
            <a:r>
              <a:rPr lang="en-US" dirty="0" smtClean="0"/>
              <a:t>University-based chapters of </a:t>
            </a:r>
            <a:r>
              <a:rPr lang="en-US" dirty="0" err="1" smtClean="0"/>
              <a:t>NextGen</a:t>
            </a:r>
            <a:r>
              <a:rPr lang="en-US" dirty="0" smtClean="0"/>
              <a:t> – focus on student involvement in GHSA and other health security initiatives – pilot chapters: Texas A&amp;M University, McGill University, Taipei Medical University</a:t>
            </a:r>
          </a:p>
          <a:p>
            <a:pPr lvl="1"/>
            <a:r>
              <a:rPr lang="en-US" dirty="0" smtClean="0"/>
              <a:t>GMU Chapter – coming soon!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5684" y="5934790"/>
            <a:ext cx="936316" cy="923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0190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274002" cy="966652"/>
          </a:xfrm>
        </p:spPr>
        <p:txBody>
          <a:bodyPr>
            <a:noAutofit/>
          </a:bodyPr>
          <a:lstStyle/>
          <a:p>
            <a:r>
              <a:rPr lang="en-US" sz="3000" dirty="0" smtClean="0"/>
              <a:t>4</a:t>
            </a:r>
            <a:r>
              <a:rPr lang="en-US" sz="3000" baseline="30000" dirty="0" smtClean="0"/>
              <a:t>th</a:t>
            </a:r>
            <a:r>
              <a:rPr lang="en-US" sz="3000" dirty="0" smtClean="0"/>
              <a:t> Annual GHSA Ministerial Meeting – Kampala, Uganda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36469"/>
            <a:ext cx="9509760" cy="5564777"/>
          </a:xfrm>
        </p:spPr>
        <p:txBody>
          <a:bodyPr/>
          <a:lstStyle/>
          <a:p>
            <a:r>
              <a:rPr lang="en-US" dirty="0" smtClean="0"/>
              <a:t>The 4</a:t>
            </a:r>
            <a:r>
              <a:rPr lang="en-US" baseline="30000" dirty="0" smtClean="0"/>
              <a:t>th</a:t>
            </a:r>
            <a:r>
              <a:rPr lang="en-US" dirty="0" smtClean="0"/>
              <a:t> Annual GHSA Ministerial was held in Kampala, Uganda on 25-27</a:t>
            </a:r>
            <a:r>
              <a:rPr lang="en-US" baseline="30000" dirty="0" smtClean="0"/>
              <a:t>th</a:t>
            </a:r>
            <a:r>
              <a:rPr lang="en-US" dirty="0" smtClean="0"/>
              <a:t> October, 2017.</a:t>
            </a:r>
          </a:p>
          <a:p>
            <a:r>
              <a:rPr lang="en-US" dirty="0" smtClean="0"/>
              <a:t>Theme: </a:t>
            </a:r>
            <a:r>
              <a:rPr lang="en-US" dirty="0"/>
              <a:t>"</a:t>
            </a:r>
            <a:r>
              <a:rPr lang="en-US" b="1" dirty="0"/>
              <a:t>HEALTH SECURITY FOR ALL: Engaging Communities, Non-Governmental Organizations, and the Private </a:t>
            </a:r>
            <a:r>
              <a:rPr lang="en-US" b="1" dirty="0" smtClean="0"/>
              <a:t>Sector“</a:t>
            </a:r>
            <a:endParaRPr lang="en-US" dirty="0" smtClean="0"/>
          </a:p>
          <a:p>
            <a:r>
              <a:rPr lang="en-US" dirty="0" smtClean="0"/>
              <a:t>Highlights from the meeting:</a:t>
            </a:r>
          </a:p>
          <a:p>
            <a:pPr lvl="1"/>
            <a:r>
              <a:rPr lang="en-US" dirty="0" smtClean="0"/>
              <a:t>Kampala Declaration – calling for the extension of GHSA to 2024</a:t>
            </a:r>
          </a:p>
          <a:p>
            <a:pPr lvl="1"/>
            <a:r>
              <a:rPr lang="en-US" dirty="0" smtClean="0"/>
              <a:t>JEEs, Financing and National Plans</a:t>
            </a:r>
          </a:p>
          <a:p>
            <a:pPr lvl="1"/>
            <a:r>
              <a:rPr lang="en-US" dirty="0" smtClean="0"/>
              <a:t>Stakeholder engagement and the importance of community-level advocacy</a:t>
            </a:r>
            <a:endParaRPr lang="en-US" dirty="0"/>
          </a:p>
          <a:p>
            <a:pPr marL="457200" lvl="1" indent="0">
              <a:buNone/>
            </a:pPr>
            <a:endParaRPr lang="en-US" dirty="0" smtClean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5684" y="5934790"/>
            <a:ext cx="936316" cy="923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659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6049" y="1802676"/>
            <a:ext cx="4232362" cy="317427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236685" cy="242751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8411" y="0"/>
            <a:ext cx="3204755" cy="240356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706" y="3661951"/>
            <a:ext cx="3196049" cy="319604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8411" y="3480163"/>
            <a:ext cx="4503783" cy="337783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5684" y="5934790"/>
            <a:ext cx="936316" cy="923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1590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953" y="1763485"/>
            <a:ext cx="9274002" cy="1123406"/>
          </a:xfrm>
        </p:spPr>
        <p:txBody>
          <a:bodyPr/>
          <a:lstStyle/>
          <a:p>
            <a:pPr algn="ctr"/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9634" y="3683726"/>
            <a:ext cx="9692640" cy="2586446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Jamechia Hoyle, </a:t>
            </a:r>
            <a:r>
              <a:rPr lang="en-US" dirty="0" err="1" smtClean="0"/>
              <a:t>DHSc</a:t>
            </a:r>
            <a:r>
              <a:rPr lang="en-US" dirty="0" smtClean="0"/>
              <a:t>, MPH, MS</a:t>
            </a:r>
          </a:p>
          <a:p>
            <a:pPr marL="0" indent="0" algn="ctr">
              <a:buNone/>
            </a:pPr>
            <a:r>
              <a:rPr lang="en-US" dirty="0" smtClean="0">
                <a:hlinkClick r:id="rId2"/>
              </a:rPr>
              <a:t>nextgenghsa@gmail.com</a:t>
            </a:r>
            <a:endParaRPr lang="en-US" dirty="0" smtClean="0"/>
          </a:p>
          <a:p>
            <a:pPr marL="0" indent="0" algn="ctr">
              <a:buNone/>
            </a:pPr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ghsanextgen.wixsite.com/home</a:t>
            </a:r>
            <a:endParaRPr lang="en-US" dirty="0" smtClean="0"/>
          </a:p>
          <a:p>
            <a:pPr marL="0" indent="0" algn="ctr">
              <a:buNone/>
            </a:pPr>
            <a:r>
              <a:rPr lang="en-US" dirty="0">
                <a:hlinkClick r:id="rId4"/>
              </a:rPr>
              <a:t>https://</a:t>
            </a:r>
            <a:r>
              <a:rPr lang="en-US" dirty="0" smtClean="0">
                <a:hlinkClick r:id="rId4"/>
              </a:rPr>
              <a:t>twitter.com/search?q=nextgenghs</a:t>
            </a:r>
            <a:endParaRPr lang="en-US" dirty="0" smtClean="0"/>
          </a:p>
          <a:p>
            <a:pPr marL="0" indent="0" algn="ctr">
              <a:buNone/>
            </a:pPr>
            <a:r>
              <a:rPr lang="en-US" dirty="0" smtClean="0">
                <a:hlinkClick r:id="rId5"/>
              </a:rPr>
              <a:t>https</a:t>
            </a:r>
            <a:r>
              <a:rPr lang="en-US" dirty="0">
                <a:hlinkClick r:id="rId5"/>
              </a:rPr>
              <a:t>://</a:t>
            </a:r>
            <a:r>
              <a:rPr lang="en-US" dirty="0" smtClean="0">
                <a:hlinkClick r:id="rId5"/>
              </a:rPr>
              <a:t>www.facebook.com/nextgenghsa</a:t>
            </a:r>
            <a:endParaRPr lang="en-US" dirty="0" smtClean="0"/>
          </a:p>
          <a:p>
            <a:pPr marL="0" indent="0" algn="ctr">
              <a:buNone/>
            </a:pPr>
            <a:r>
              <a:rPr lang="en-US" dirty="0">
                <a:hlinkClick r:id="rId6"/>
              </a:rPr>
              <a:t>https://</a:t>
            </a:r>
            <a:r>
              <a:rPr lang="en-US" dirty="0" smtClean="0">
                <a:hlinkClick r:id="rId6"/>
              </a:rPr>
              <a:t>www.linkedin.com/groups/8125931</a:t>
            </a:r>
            <a:endParaRPr lang="en-US" dirty="0" smtClean="0"/>
          </a:p>
          <a:p>
            <a:pPr marL="0" indent="0" algn="ctr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5684" y="5934790"/>
            <a:ext cx="936316" cy="923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767356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311</TotalTime>
  <Words>750</Words>
  <Application>Microsoft Macintosh PowerPoint</Application>
  <PresentationFormat>Widescreen</PresentationFormat>
  <Paragraphs>116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Trebuchet MS</vt:lpstr>
      <vt:lpstr>Wingdings 3</vt:lpstr>
      <vt:lpstr>Facet</vt:lpstr>
      <vt:lpstr>Updates from the 4th Annual GHSA Ministerial Conference, Kampala, Uganda</vt:lpstr>
      <vt:lpstr>What is GHSA?</vt:lpstr>
      <vt:lpstr>GHSA Membership (as of 3 December 2017)</vt:lpstr>
      <vt:lpstr>Next Generation Global Health Security Network</vt:lpstr>
      <vt:lpstr>NextGen Initiatives</vt:lpstr>
      <vt:lpstr>4th Annual GHSA Ministerial Meeting – Kampala, Uganda</vt:lpstr>
      <vt:lpstr>PowerPoint Presentation</vt:lpstr>
      <vt:lpstr>Questions?</vt:lpstr>
    </vt:vector>
  </TitlesOfParts>
  <Company>NOS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Jamechia Hoyle</dc:creator>
  <cp:lastModifiedBy>Microsoft Office User</cp:lastModifiedBy>
  <cp:revision>14</cp:revision>
  <dcterms:created xsi:type="dcterms:W3CDTF">2017-12-04T00:56:12Z</dcterms:created>
  <dcterms:modified xsi:type="dcterms:W3CDTF">2017-12-11T22:15:47Z</dcterms:modified>
</cp:coreProperties>
</file>