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24" r:id="rId5"/>
    <p:sldId id="582" r:id="rId6"/>
    <p:sldId id="581" r:id="rId7"/>
    <p:sldId id="583" r:id="rId8"/>
    <p:sldId id="584" r:id="rId9"/>
    <p:sldId id="585" r:id="rId10"/>
    <p:sldId id="586" r:id="rId11"/>
    <p:sldId id="587" r:id="rId1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9">
          <p15:clr>
            <a:srgbClr val="A4A3A4"/>
          </p15:clr>
        </p15:guide>
        <p15:guide id="2" orient="horz" pos="1726">
          <p15:clr>
            <a:srgbClr val="A4A3A4"/>
          </p15:clr>
        </p15:guide>
        <p15:guide id="3" orient="horz" pos="656">
          <p15:clr>
            <a:srgbClr val="A4A3A4"/>
          </p15:clr>
        </p15:guide>
        <p15:guide id="4" orient="horz" pos="655">
          <p15:clr>
            <a:srgbClr val="A4A3A4"/>
          </p15:clr>
        </p15:guide>
        <p15:guide id="5" orient="horz" pos="4239">
          <p15:clr>
            <a:srgbClr val="A4A3A4"/>
          </p15:clr>
        </p15:guide>
        <p15:guide id="6" orient="horz" pos="3781">
          <p15:clr>
            <a:srgbClr val="A4A3A4"/>
          </p15:clr>
        </p15:guide>
        <p15:guide id="7" pos="2880">
          <p15:clr>
            <a:srgbClr val="A4A3A4"/>
          </p15:clr>
        </p15:guide>
        <p15:guide id="8" pos="5520" userDrawn="1">
          <p15:clr>
            <a:srgbClr val="A4A3A4"/>
          </p15:clr>
        </p15:guide>
        <p15:guide id="9" pos="3238">
          <p15:clr>
            <a:srgbClr val="A4A3A4"/>
          </p15:clr>
        </p15:guide>
        <p15:guide id="10" pos="149">
          <p15:clr>
            <a:srgbClr val="A4A3A4"/>
          </p15:clr>
        </p15:guide>
        <p15:guide id="11" pos="47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es Pomper" initials="M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94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9446" autoAdjust="0"/>
  </p:normalViewPr>
  <p:slideViewPr>
    <p:cSldViewPr snapToGrid="0" showGuides="1">
      <p:cViewPr varScale="1">
        <p:scale>
          <a:sx n="83" d="100"/>
          <a:sy n="83" d="100"/>
        </p:scale>
        <p:origin x="1358" y="67"/>
      </p:cViewPr>
      <p:guideLst>
        <p:guide orient="horz" pos="1259"/>
        <p:guide orient="horz" pos="1726"/>
        <p:guide orient="horz" pos="656"/>
        <p:guide orient="horz" pos="655"/>
        <p:guide orient="horz" pos="4239"/>
        <p:guide orient="horz" pos="3781"/>
        <p:guide pos="2880"/>
        <p:guide pos="5520"/>
        <p:guide pos="3238"/>
        <p:guide pos="149"/>
        <p:guide pos="47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964" y="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/>
          <a:lstStyle>
            <a:lvl1pPr algn="r">
              <a:defRPr sz="1200"/>
            </a:lvl1pPr>
          </a:lstStyle>
          <a:p>
            <a:fld id="{39E104DB-5A84-4417-9505-9949D8449EC3}" type="datetimeFigureOut">
              <a:rPr lang="en-US" smtClean="0">
                <a:latin typeface="Arial" pitchFamily="34" charset="0"/>
              </a:rPr>
              <a:pPr/>
              <a:t>3/25/2021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 anchor="b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 anchor="b"/>
          <a:lstStyle>
            <a:lvl1pPr algn="r">
              <a:defRPr sz="1200"/>
            </a:lvl1pPr>
          </a:lstStyle>
          <a:p>
            <a:fld id="{F82DAC55-62D0-4EAE-A230-0CCA3BD4BC39}" type="slidenum">
              <a:rPr lang="en-US" smtClean="0">
                <a:latin typeface="Arial" pitchFamily="34" charset="0"/>
              </a:rPr>
              <a:pPr/>
              <a:t>‹#›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905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FC1312E8-DAE4-4DB4-9959-6EFE043C5908}" type="datetimeFigureOut">
              <a:rPr lang="en-US" smtClean="0"/>
              <a:pPr/>
              <a:t>3/25/2021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2" tIns="48300" rIns="96602" bIns="4830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02" tIns="48300" rIns="96602" bIns="483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02" tIns="48300" rIns="96602" bIns="4830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B0D02AC4-1C81-4AB4-8D73-92191CCF54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2663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Raytheon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732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is a key challenge of bio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50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6902824" y="40105"/>
            <a:ext cx="2241176" cy="784648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dirty="0" err="1"/>
          </a:p>
        </p:txBody>
      </p:sp>
      <p:sp>
        <p:nvSpPr>
          <p:cNvPr id="23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641005" y="2570295"/>
            <a:ext cx="4764235" cy="798023"/>
          </a:xfrm>
          <a:noFill/>
          <a:ln w="9525"/>
        </p:spPr>
        <p:txBody>
          <a:bodyPr vert="horz" lIns="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Subtitle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636385" y="1473016"/>
            <a:ext cx="4767130" cy="1052397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t" anchorCtr="0" compatLnSpc="1">
            <a:prstTxWarp prst="textNoShape">
              <a:avLst/>
            </a:prstTxWarp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538" y="1039812"/>
            <a:ext cx="8667750" cy="4962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538" y="1039813"/>
            <a:ext cx="4259262" cy="496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039813"/>
            <a:ext cx="4332288" cy="496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416175" y="3868738"/>
            <a:ext cx="4152900" cy="349250"/>
          </a:xfrm>
          <a:ln w="12700"/>
        </p:spPr>
        <p:txBody>
          <a:bodyPr tIns="44450" rIns="90487" bIns="44450" anchorCtr="1">
            <a:spAutoFit/>
          </a:bodyPr>
          <a:lstStyle>
            <a:lvl1pPr marL="0" indent="0" algn="ctr">
              <a:lnSpc>
                <a:spcPct val="95000"/>
              </a:lnSpc>
              <a:buFont typeface="Wingdings" pitchFamily="2" charset="2"/>
              <a:buNone/>
              <a:defRPr sz="1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17613" y="2071688"/>
            <a:ext cx="6554787" cy="1133475"/>
          </a:xfrm>
        </p:spPr>
        <p:txBody>
          <a:bodyPr anchorCtr="1">
            <a:spAutoFit/>
          </a:bodyPr>
          <a:lstStyle>
            <a:lvl1pPr algn="ctr">
              <a:lnSpc>
                <a:spcPct val="95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990600" y="2743200"/>
            <a:ext cx="12192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803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CE112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6538" y="216131"/>
            <a:ext cx="7227887" cy="7443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538" y="1039812"/>
            <a:ext cx="8667750" cy="4962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MIIS-Logo-blue-on-white.jpg">
            <a:extLst>
              <a:ext uri="{FF2B5EF4-FFF2-40B4-BE49-F238E27FC236}">
                <a16:creationId xmlns:a16="http://schemas.microsoft.com/office/drawing/2014/main" id="{D71A0337-28D5-4D2C-B632-99D496CB95D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84137"/>
            <a:ext cx="1924613" cy="4811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2" r:id="rId3"/>
    <p:sldLayoutId id="2147483654" r:id="rId4"/>
    <p:sldLayoutId id="2147483666" r:id="rId5"/>
  </p:sldLayoutIdLst>
  <p:transition>
    <p:fade/>
  </p:transition>
  <p:hf hdr="0" ft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61963" indent="-231775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684213" indent="-222250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914400" indent="-230188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b="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144588" indent="-230188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20265" y="2635321"/>
            <a:ext cx="5981822" cy="1715598"/>
          </a:xfrm>
        </p:spPr>
        <p:txBody>
          <a:bodyPr/>
          <a:lstStyle/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Dr. Hanna Notte, Senior Non-Resident Scholar</a:t>
            </a:r>
          </a:p>
          <a:p>
            <a:pPr>
              <a:spcBef>
                <a:spcPts val="600"/>
              </a:spcBef>
            </a:pPr>
            <a:r>
              <a:rPr lang="en-US" dirty="0"/>
              <a:t>James Martin Center for Nonproliferation Studies (CNS)</a:t>
            </a:r>
          </a:p>
          <a:p>
            <a:pPr>
              <a:spcBef>
                <a:spcPts val="600"/>
              </a:spcBef>
            </a:pPr>
            <a:r>
              <a:rPr lang="en-US" dirty="0"/>
              <a:t>Middlebury Institute of International Studies at Monterey</a:t>
            </a:r>
          </a:p>
          <a:p>
            <a:pPr>
              <a:spcBef>
                <a:spcPts val="600"/>
              </a:spcBef>
            </a:pPr>
            <a:r>
              <a:rPr lang="en-US" dirty="0" err="1"/>
              <a:t>hnotte@middlebury.edu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83800" y="982715"/>
            <a:ext cx="8738806" cy="1733295"/>
          </a:xfrm>
        </p:spPr>
        <p:txBody>
          <a:bodyPr/>
          <a:lstStyle/>
          <a:p>
            <a:r>
              <a:rPr lang="en-US" sz="2800" dirty="0"/>
              <a:t>Contestation in the OPCW:</a:t>
            </a:r>
            <a:br>
              <a:rPr lang="en-US" sz="2800" dirty="0"/>
            </a:br>
            <a:r>
              <a:rPr lang="en-US" sz="2800" dirty="0"/>
              <a:t>Russia’s Position on Syria’s Disarmament Obligations and the </a:t>
            </a:r>
            <a:r>
              <a:rPr lang="en-US" sz="2800" dirty="0" err="1"/>
              <a:t>Navalny</a:t>
            </a:r>
            <a:r>
              <a:rPr lang="en-US" sz="2800" dirty="0"/>
              <a:t> Case</a:t>
            </a:r>
            <a:endParaRPr lang="en-US" sz="2000" i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4EA24C3-AC01-497D-93AA-FB7642ABF53B}"/>
              </a:ext>
            </a:extLst>
          </p:cNvPr>
          <p:cNvGrpSpPr/>
          <p:nvPr/>
        </p:nvGrpSpPr>
        <p:grpSpPr>
          <a:xfrm>
            <a:off x="-2" y="4492350"/>
            <a:ext cx="9144002" cy="1911639"/>
            <a:chOff x="1" y="3085931"/>
            <a:chExt cx="9144002" cy="19116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13A8570-4C4F-41A9-8819-30530B522EAD}"/>
                </a:ext>
              </a:extLst>
            </p:cNvPr>
            <p:cNvSpPr/>
            <p:nvPr/>
          </p:nvSpPr>
          <p:spPr>
            <a:xfrm>
              <a:off x="1" y="3085931"/>
              <a:ext cx="9144002" cy="1911639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cns_miis_midd_logo_534x99.png">
              <a:extLst>
                <a:ext uri="{FF2B5EF4-FFF2-40B4-BE49-F238E27FC236}">
                  <a16:creationId xmlns:a16="http://schemas.microsoft.com/office/drawing/2014/main" id="{02F79C66-AD2E-403C-B5F3-2B7E2EA5D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9951" y="3376766"/>
              <a:ext cx="6800392" cy="12607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14194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538" y="1387058"/>
            <a:ext cx="8667750" cy="4667234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The role of </a:t>
            </a:r>
            <a:r>
              <a:rPr lang="en-US" sz="2400" u="sng" dirty="0"/>
              <a:t>leverage / coercion</a:t>
            </a:r>
            <a:r>
              <a:rPr lang="en-US" sz="2400" dirty="0"/>
              <a:t> (“red line”).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The </a:t>
            </a:r>
            <a:r>
              <a:rPr lang="en-US" sz="2400" u="sng" dirty="0"/>
              <a:t>legacy of the CTR </a:t>
            </a:r>
            <a:r>
              <a:rPr lang="en-US" sz="2400" dirty="0"/>
              <a:t>(Cooperative Threat Reduction) partnership and US-Russian technical NSC-RSC exchanges.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Interest alignment for Russia: the importance of a </a:t>
            </a:r>
            <a:r>
              <a:rPr lang="en-US" sz="2400" u="sng" dirty="0"/>
              <a:t>hybrid disarmament framework</a:t>
            </a:r>
            <a:r>
              <a:rPr lang="en-US" sz="2400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u="sng" dirty="0"/>
              <a:t>Senior level political will</a:t>
            </a:r>
            <a:r>
              <a:rPr lang="en-US" sz="2400" dirty="0"/>
              <a:t> and modest Russian expectations of “spill-over” into US-Russian bilateral relations.</a:t>
            </a:r>
          </a:p>
          <a:p>
            <a:pPr marL="742950" lvl="1" indent="-285750">
              <a:buFont typeface="Arial"/>
              <a:buChar char="•"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   </a:t>
            </a:r>
            <a:r>
              <a:rPr lang="en-US" sz="2400" b="1" dirty="0"/>
              <a:t>“The Russians delivered the Syrians.” </a:t>
            </a:r>
          </a:p>
          <a:p>
            <a:pPr marL="457200" lvl="1" indent="0">
              <a:buNone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907462" cy="744307"/>
          </a:xfrm>
        </p:spPr>
        <p:txBody>
          <a:bodyPr>
            <a:noAutofit/>
          </a:bodyPr>
          <a:lstStyle/>
          <a:p>
            <a:r>
              <a:rPr lang="en-US" sz="2500" dirty="0"/>
              <a:t>Syria, 2013-14: Russian cooperation in CW disarmament </a:t>
            </a:r>
          </a:p>
        </p:txBody>
      </p:sp>
    </p:spTree>
    <p:extLst>
      <p:ext uri="{BB962C8B-B14F-4D97-AF65-F5344CB8AC3E}">
        <p14:creationId xmlns:p14="http://schemas.microsoft.com/office/powerpoint/2010/main" val="263561375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538" y="1387058"/>
            <a:ext cx="8667750" cy="4667234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2400" u="sng" dirty="0"/>
              <a:t>1. Questions over the </a:t>
            </a:r>
            <a:r>
              <a:rPr lang="en-US" sz="2400" i="1" u="sng" dirty="0"/>
              <a:t>accuracy</a:t>
            </a:r>
            <a:r>
              <a:rPr lang="en-US" sz="2400" u="sng" dirty="0"/>
              <a:t> and </a:t>
            </a:r>
            <a:r>
              <a:rPr lang="en-US" sz="2400" i="1" u="sng" dirty="0"/>
              <a:t>completeness</a:t>
            </a:r>
            <a:r>
              <a:rPr lang="en-US" sz="2400" u="sng" dirty="0"/>
              <a:t> of Syria’s declarations.</a:t>
            </a:r>
          </a:p>
          <a:p>
            <a:pPr marL="457200" lvl="1" indent="0">
              <a:buNone/>
            </a:pPr>
            <a:r>
              <a:rPr lang="en-US" sz="2400" dirty="0">
                <a:sym typeface="Wingdings"/>
              </a:rPr>
              <a:t> --&gt; The Declaration Assessment Team (DAT)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u="sng" dirty="0">
                <a:sym typeface="Wingdings"/>
              </a:rPr>
              <a:t>2. Questions over the pursuit of </a:t>
            </a:r>
            <a:r>
              <a:rPr lang="en-US" sz="2400" i="1" u="sng" dirty="0">
                <a:sym typeface="Wingdings"/>
              </a:rPr>
              <a:t>attribution</a:t>
            </a:r>
            <a:r>
              <a:rPr lang="en-US" sz="2400" u="sng" dirty="0">
                <a:sym typeface="Wingdings"/>
              </a:rPr>
              <a:t> for continued CW use.</a:t>
            </a:r>
          </a:p>
          <a:p>
            <a:pPr marL="457200" lvl="1" indent="0">
              <a:buNone/>
            </a:pPr>
            <a:r>
              <a:rPr lang="en-US" sz="2400" dirty="0">
                <a:sym typeface="Wingdings"/>
              </a:rPr>
              <a:t> --&gt; </a:t>
            </a:r>
            <a:r>
              <a:rPr lang="en-US" sz="2400" dirty="0"/>
              <a:t>Fact-Finding Mission (FFM), April 2014</a:t>
            </a:r>
          </a:p>
          <a:p>
            <a:pPr marL="457200" lvl="1" indent="0">
              <a:buNone/>
            </a:pPr>
            <a:r>
              <a:rPr lang="en-US" sz="2400" dirty="0"/>
              <a:t> --&gt; Joint Investigative Mechanism (JIM), August 2015</a:t>
            </a:r>
          </a:p>
          <a:p>
            <a:pPr marL="457200" lvl="1" indent="0">
              <a:buNone/>
            </a:pPr>
            <a:r>
              <a:rPr lang="en-US" sz="2400" dirty="0"/>
              <a:t> --&gt; Investigation and Identification Team (IIT), June 2018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>
                <a:sym typeface="Wingdings"/>
              </a:rPr>
              <a:t>     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800100" lvl="1" indent="-342900">
              <a:buFont typeface="Wingdings" charset="0"/>
              <a:buChar char="à"/>
            </a:pP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Syria from 2014: Contestation in the OPCW</a:t>
            </a:r>
          </a:p>
        </p:txBody>
      </p:sp>
    </p:spTree>
    <p:extLst>
      <p:ext uri="{BB962C8B-B14F-4D97-AF65-F5344CB8AC3E}">
        <p14:creationId xmlns:p14="http://schemas.microsoft.com/office/powerpoint/2010/main" val="2369243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3225"/>
            <a:ext cx="9144000" cy="489648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000" u="sng" dirty="0"/>
              <a:t>1. Questions over the </a:t>
            </a:r>
            <a:r>
              <a:rPr lang="en-US" sz="2000" i="1" u="sng" dirty="0"/>
              <a:t>accuracy</a:t>
            </a:r>
            <a:r>
              <a:rPr lang="en-US" sz="2000" u="sng" dirty="0"/>
              <a:t> and </a:t>
            </a:r>
            <a:r>
              <a:rPr lang="en-US" sz="2000" i="1" u="sng" dirty="0"/>
              <a:t>completeness</a:t>
            </a:r>
            <a:r>
              <a:rPr lang="en-US" sz="2000" u="sng" dirty="0"/>
              <a:t> of Syria’s declarations.</a:t>
            </a:r>
          </a:p>
          <a:p>
            <a:pPr marL="457200" lvl="1" indent="0">
              <a:buNone/>
            </a:pPr>
            <a:endParaRPr lang="en-US" sz="2000" i="1" dirty="0">
              <a:sym typeface="Wingdings"/>
            </a:endParaRPr>
          </a:p>
          <a:p>
            <a:pPr marL="457200" lvl="1" indent="0">
              <a:buNone/>
            </a:pPr>
            <a:r>
              <a:rPr lang="en-US" sz="2000" i="1" dirty="0">
                <a:sym typeface="Wingdings"/>
              </a:rPr>
              <a:t>Compliance with CWC routinely work-in-progress (see other states); CWC Verification Annex silent on “completeness” of declarations; Obsession with outstanding Syrian declaration issues overblown and politically motivated (need for “goodwill” to remove “in limbo” issues from agenda with Syria). 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u="sng" dirty="0">
                <a:sym typeface="Wingdings"/>
              </a:rPr>
              <a:t>2. Questions over the pursuit of </a:t>
            </a:r>
            <a:r>
              <a:rPr lang="en-US" sz="2000" i="1" u="sng" dirty="0">
                <a:sym typeface="Wingdings"/>
              </a:rPr>
              <a:t>attribution</a:t>
            </a:r>
            <a:r>
              <a:rPr lang="en-US" sz="2000" u="sng" dirty="0">
                <a:sym typeface="Wingdings"/>
              </a:rPr>
              <a:t> for continued CW use.</a:t>
            </a:r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r>
              <a:rPr lang="en-US" sz="2000" b="1" i="1" dirty="0"/>
              <a:t>FFM and JIM: </a:t>
            </a:r>
            <a:r>
              <a:rPr lang="en-US" sz="2000" i="1" dirty="0"/>
              <a:t>Violation of OPCW procedures (collection of evidence, chain of custody, selection of eyewitnesses </a:t>
            </a:r>
            <a:r>
              <a:rPr lang="en-US" sz="2000" i="1" dirty="0" err="1"/>
              <a:t>etc</a:t>
            </a:r>
            <a:r>
              <a:rPr lang="en-US" sz="2000" i="1" dirty="0"/>
              <a:t>).</a:t>
            </a:r>
          </a:p>
          <a:p>
            <a:pPr marL="457200" lvl="1" indent="0">
              <a:buNone/>
            </a:pPr>
            <a:endParaRPr lang="en-US" sz="2000" b="1" i="1" dirty="0"/>
          </a:p>
          <a:p>
            <a:pPr marL="457200" lvl="1" indent="0">
              <a:buNone/>
            </a:pPr>
            <a:r>
              <a:rPr lang="en-US" sz="2000" b="1" i="1" dirty="0"/>
              <a:t>IIT</a:t>
            </a:r>
            <a:r>
              <a:rPr lang="en-US" sz="2000" i="1" dirty="0"/>
              <a:t>: (1) Majority decision at CSP (2018) violated principle of consensus.</a:t>
            </a:r>
          </a:p>
          <a:p>
            <a:pPr marL="457200" lvl="1" indent="0">
              <a:buNone/>
            </a:pPr>
            <a:r>
              <a:rPr lang="en-US" sz="2000" i="1" dirty="0"/>
              <a:t>      (2) Mandate illegal: Decision = unlawful amendment of the CWC.</a:t>
            </a:r>
          </a:p>
          <a:p>
            <a:pPr marL="457200" lvl="1" indent="0">
              <a:buNone/>
            </a:pPr>
            <a:r>
              <a:rPr lang="en-US" sz="2000" i="1" dirty="0"/>
              <a:t>      (3) IIT illegitimate, since based on flawed FFM investigations.</a:t>
            </a:r>
          </a:p>
          <a:p>
            <a:pPr marL="457200" lvl="1" indent="0">
              <a:buNone/>
            </a:pPr>
            <a:r>
              <a:rPr lang="en-US" sz="2000" dirty="0">
                <a:sym typeface="Wingdings"/>
              </a:rPr>
              <a:t>   </a:t>
            </a:r>
            <a:endParaRPr lang="en-US" sz="2000" dirty="0"/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Syria from 2014: Russian lines of argumentation</a:t>
            </a:r>
          </a:p>
        </p:txBody>
      </p:sp>
    </p:spTree>
    <p:extLst>
      <p:ext uri="{BB962C8B-B14F-4D97-AF65-F5344CB8AC3E}">
        <p14:creationId xmlns:p14="http://schemas.microsoft.com/office/powerpoint/2010/main" val="231559627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7057"/>
            <a:ext cx="9022860" cy="4896483"/>
          </a:xfrm>
        </p:spPr>
        <p:txBody>
          <a:bodyPr>
            <a:normAutofit fontScale="92500" lnSpcReduction="10000"/>
          </a:bodyPr>
          <a:lstStyle/>
          <a:p>
            <a:pPr marL="914400" lvl="1" indent="-457200">
              <a:buAutoNum type="arabicPeriod"/>
            </a:pPr>
            <a:r>
              <a:rPr lang="en-US" sz="2400" b="1" dirty="0"/>
              <a:t>Russia’s changing stakes </a:t>
            </a:r>
            <a:r>
              <a:rPr lang="en-US" sz="2400" dirty="0"/>
              <a:t>in Syria from September 2015</a:t>
            </a:r>
          </a:p>
          <a:p>
            <a:pPr marL="457200" lvl="1" indent="0">
              <a:buNone/>
            </a:pPr>
            <a:r>
              <a:rPr lang="en-US" sz="2400" dirty="0"/>
              <a:t>(from 2017: </a:t>
            </a:r>
            <a:r>
              <a:rPr lang="en-US" sz="2400" b="1" u="sng" dirty="0"/>
              <a:t>R</a:t>
            </a:r>
            <a:r>
              <a:rPr lang="en-US" sz="2400" dirty="0"/>
              <a:t>ehabilitation, </a:t>
            </a:r>
            <a:r>
              <a:rPr lang="en-US" sz="2400" b="1" u="sng" dirty="0"/>
              <a:t>R</a:t>
            </a:r>
            <a:r>
              <a:rPr lang="en-US" sz="2400" dirty="0"/>
              <a:t>econstruction, </a:t>
            </a:r>
            <a:r>
              <a:rPr lang="en-US" sz="2400" b="1" u="sng" dirty="0"/>
              <a:t>R</a:t>
            </a:r>
            <a:r>
              <a:rPr lang="en-US" sz="2400" dirty="0"/>
              <a:t>efugee Return).</a:t>
            </a:r>
          </a:p>
          <a:p>
            <a:pPr marL="457200" lvl="1" indent="0">
              <a:buNone/>
            </a:pPr>
            <a:r>
              <a:rPr lang="en-US" sz="2400" i="1" dirty="0"/>
              <a:t>In this context, ongoing accusations of Syrian government CW use are anathema to overall Russian strategy.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2.  Russia’s perception of </a:t>
            </a:r>
            <a:r>
              <a:rPr lang="en-US" sz="2400" b="1" dirty="0"/>
              <a:t>US / Western disengagement </a:t>
            </a:r>
            <a:r>
              <a:rPr lang="en-US" sz="2400" dirty="0"/>
              <a:t>from Syria (punitive airstrikes in April 2017 and April 2018 insufficient to restore deterrence).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3. Russia’s </a:t>
            </a:r>
            <a:r>
              <a:rPr lang="en-US" sz="2400" b="1" dirty="0"/>
              <a:t>deepening crisis with the West</a:t>
            </a:r>
            <a:r>
              <a:rPr lang="en-US" sz="2400" dirty="0"/>
              <a:t>; calls for a “neo-isolationist” foreign policy and “situational alliances”.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b="1" dirty="0"/>
              <a:t>Bottom line: Cost-benefit calculations mitigate against change of course; Defiance.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800100" lvl="1" indent="-342900">
              <a:buFont typeface="Wingdings" charset="0"/>
              <a:buChar char="à"/>
            </a:pP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Syria from 2014: Russian political motivations</a:t>
            </a:r>
          </a:p>
        </p:txBody>
      </p:sp>
    </p:spTree>
    <p:extLst>
      <p:ext uri="{BB962C8B-B14F-4D97-AF65-F5344CB8AC3E}">
        <p14:creationId xmlns:p14="http://schemas.microsoft.com/office/powerpoint/2010/main" val="9206245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7057"/>
            <a:ext cx="9022860" cy="489648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/>
              <a:t>1. Continued </a:t>
            </a:r>
            <a:r>
              <a:rPr lang="en-US" sz="2400" b="1" dirty="0"/>
              <a:t>Russian rejection of IIT </a:t>
            </a:r>
            <a:r>
              <a:rPr lang="en-US" sz="2400" dirty="0"/>
              <a:t>(and decisions flowing from it); </a:t>
            </a:r>
            <a:r>
              <a:rPr lang="en-US" sz="2400" b="1" dirty="0"/>
              <a:t>DAT efforts essentially stalled</a:t>
            </a:r>
            <a:r>
              <a:rPr lang="en-US" sz="2400" dirty="0"/>
              <a:t>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2. Russia seeks to create </a:t>
            </a:r>
            <a:r>
              <a:rPr lang="en-US" sz="2400" b="1" i="1" dirty="0"/>
              <a:t>formal </a:t>
            </a:r>
            <a:r>
              <a:rPr lang="en-US" sz="2400" b="1" dirty="0"/>
              <a:t>obstacles for adoption of procedural sanctions against Syria </a:t>
            </a:r>
            <a:r>
              <a:rPr lang="en-US" sz="2400" dirty="0"/>
              <a:t>at upcoming CSP (controversy over Russia filing separate agenda item at EC 96</a:t>
            </a:r>
            <a:r>
              <a:rPr lang="en-US" sz="2400" baseline="30000" dirty="0"/>
              <a:t>th</a:t>
            </a:r>
            <a:r>
              <a:rPr lang="en-US" sz="2400" dirty="0"/>
              <a:t> session; attacks on DG fielding questions at the UNSC).</a:t>
            </a:r>
          </a:p>
          <a:p>
            <a:pPr marL="457200" lvl="1" indent="0">
              <a:buNone/>
            </a:pPr>
            <a:endParaRPr lang="en-US" sz="2400" i="1" dirty="0"/>
          </a:p>
          <a:p>
            <a:pPr marL="457200" lvl="1" indent="0">
              <a:buNone/>
            </a:pPr>
            <a:r>
              <a:rPr lang="en-US" sz="2400" dirty="0"/>
              <a:t>3. Efforts at pursuing </a:t>
            </a:r>
            <a:r>
              <a:rPr lang="en-US" sz="2400" b="1" dirty="0"/>
              <a:t>accountability for CW use in Syria </a:t>
            </a:r>
            <a:r>
              <a:rPr lang="en-US" sz="2400" dirty="0"/>
              <a:t>will likely further widen the rift with Russia (</a:t>
            </a:r>
            <a:r>
              <a:rPr lang="en-US" sz="2400" dirty="0" err="1"/>
              <a:t>eg</a:t>
            </a:r>
            <a:r>
              <a:rPr lang="en-US" sz="2400" dirty="0"/>
              <a:t> IIT transfers of material to the IIIM as per Para. 12 of decision C-SS-4/DEC.3, June 2018).</a:t>
            </a:r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800100" lvl="1" indent="-342900">
              <a:buFont typeface="Wingdings" charset="0"/>
              <a:buChar char="à"/>
            </a:pP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Syria at the OPCW today</a:t>
            </a:r>
          </a:p>
        </p:txBody>
      </p:sp>
    </p:spTree>
    <p:extLst>
      <p:ext uri="{BB962C8B-B14F-4D97-AF65-F5344CB8AC3E}">
        <p14:creationId xmlns:p14="http://schemas.microsoft.com/office/powerpoint/2010/main" val="33801747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7057"/>
            <a:ext cx="9022860" cy="4896483"/>
          </a:xfrm>
        </p:spPr>
        <p:txBody>
          <a:bodyPr>
            <a:normAutofit fontScale="92500" lnSpcReduction="20000"/>
          </a:bodyPr>
          <a:lstStyle/>
          <a:p>
            <a:pPr marL="914400" lvl="1" indent="-457200">
              <a:buAutoNum type="arabicPeriod"/>
            </a:pPr>
            <a:r>
              <a:rPr lang="en-US" sz="2400" b="1" dirty="0"/>
              <a:t>“Not an issue for the OPCW”: </a:t>
            </a:r>
            <a:r>
              <a:rPr lang="en-US" sz="2400" dirty="0" err="1"/>
              <a:t>Navalny</a:t>
            </a:r>
            <a:r>
              <a:rPr lang="en-US" sz="2400" dirty="0"/>
              <a:t> as a matter for Russian domestic criminal investigation.</a:t>
            </a:r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400" b="1" dirty="0"/>
              <a:t>“There is a feeling of framing”:</a:t>
            </a:r>
            <a:r>
              <a:rPr lang="en-US" sz="2400" dirty="0"/>
              <a:t> Germany should have sought discreet bilateral consultations before” </a:t>
            </a:r>
            <a:r>
              <a:rPr lang="en-US" sz="2400" dirty="0" err="1"/>
              <a:t>multilateralising</a:t>
            </a:r>
            <a:r>
              <a:rPr lang="en-US" sz="2400" dirty="0"/>
              <a:t>” the issue.</a:t>
            </a:r>
          </a:p>
          <a:p>
            <a:pPr marL="914400" lvl="1" indent="-457200">
              <a:buFont typeface="Arial" pitchFamily="34" charset="0"/>
              <a:buAutoNum type="arabicPeriod"/>
            </a:pPr>
            <a:endParaRPr lang="en-US" sz="2400" dirty="0"/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400" b="1" dirty="0"/>
              <a:t>“It’s no longer a one-way street case” </a:t>
            </a:r>
            <a:r>
              <a:rPr lang="en-US" sz="2400" dirty="0"/>
              <a:t>(</a:t>
            </a:r>
            <a:r>
              <a:rPr lang="en-US" sz="2400" dirty="0" err="1"/>
              <a:t>Lavrov</a:t>
            </a:r>
            <a:r>
              <a:rPr lang="en-US" sz="2400" dirty="0"/>
              <a:t>): Internal Russian investigation (as per Art. VII CWC) is being held up by German / OPCW reluctance to share information.</a:t>
            </a:r>
          </a:p>
          <a:p>
            <a:pPr marL="457200" lvl="1" indent="0">
              <a:buNone/>
            </a:pPr>
            <a:endParaRPr lang="en-US" sz="2400" b="1" dirty="0"/>
          </a:p>
          <a:p>
            <a:pPr marL="914400" lvl="1" indent="-457200">
              <a:buAutoNum type="arabicPeriod"/>
            </a:pPr>
            <a:r>
              <a:rPr lang="en-US" sz="2400" b="1" dirty="0"/>
              <a:t>“ Toxic substances ≠ CW stockpile”: </a:t>
            </a:r>
            <a:r>
              <a:rPr lang="en-US" sz="2400" dirty="0"/>
              <a:t>Implying existence of non-declared CW production facilities and stockpiles on the basis of the </a:t>
            </a:r>
            <a:r>
              <a:rPr lang="en-US" sz="2400" dirty="0" err="1"/>
              <a:t>Navalny</a:t>
            </a:r>
            <a:r>
              <a:rPr lang="en-US" sz="2400" dirty="0"/>
              <a:t> incident is technically incorrect. [See CWC provisions on verification of small-scale facilities, on synthesis of Schedule 1 chemicals]</a:t>
            </a:r>
            <a:r>
              <a:rPr lang="en-US" sz="2400" b="1" dirty="0"/>
              <a:t> </a:t>
            </a:r>
          </a:p>
          <a:p>
            <a:pPr marL="914400" lvl="1" indent="-457200">
              <a:buAutoNum type="arabicPeriod"/>
            </a:pPr>
            <a:endParaRPr lang="en-US" sz="2400" b="1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800100" lvl="1" indent="-342900">
              <a:buFont typeface="Wingdings" charset="0"/>
              <a:buChar char="à"/>
            </a:pP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The </a:t>
            </a:r>
            <a:r>
              <a:rPr lang="en-US" sz="2600" dirty="0" err="1"/>
              <a:t>Navalny</a:t>
            </a:r>
            <a:r>
              <a:rPr lang="en-US" sz="2600" dirty="0"/>
              <a:t> case: Russian lines of argumentation</a:t>
            </a:r>
          </a:p>
        </p:txBody>
      </p:sp>
    </p:spTree>
    <p:extLst>
      <p:ext uri="{BB962C8B-B14F-4D97-AF65-F5344CB8AC3E}">
        <p14:creationId xmlns:p14="http://schemas.microsoft.com/office/powerpoint/2010/main" val="299264395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DB1EEB-0645-4121-86E4-54D418D81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7057"/>
            <a:ext cx="9022860" cy="4896483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r>
              <a:rPr lang="en-US" sz="2400" b="1" dirty="0"/>
              <a:t>1. OPCW technical assistance visit: </a:t>
            </a:r>
            <a:r>
              <a:rPr lang="en-US" sz="2400" dirty="0"/>
              <a:t>no agreement reached yet [see DG remarks at EC 96</a:t>
            </a:r>
            <a:r>
              <a:rPr lang="en-US" sz="2400" baseline="30000" dirty="0"/>
              <a:t>th</a:t>
            </a:r>
            <a:r>
              <a:rPr lang="en-US" sz="2400" dirty="0"/>
              <a:t> session].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b="1" dirty="0"/>
              <a:t>2. Available avenues within CWC: </a:t>
            </a:r>
            <a:r>
              <a:rPr lang="en-US" sz="2400" dirty="0"/>
              <a:t>German</a:t>
            </a:r>
            <a:r>
              <a:rPr lang="en-US" sz="2400" b="1" dirty="0"/>
              <a:t> </a:t>
            </a:r>
            <a:r>
              <a:rPr lang="en-US" sz="2400" dirty="0"/>
              <a:t>bilateral request to Russia for clarification (Art. IX, </a:t>
            </a:r>
            <a:r>
              <a:rPr lang="en-US" sz="2400" dirty="0" err="1"/>
              <a:t>para</a:t>
            </a:r>
            <a:r>
              <a:rPr lang="en-US" sz="2400" dirty="0"/>
              <a:t> 2); challenge inspection (</a:t>
            </a:r>
            <a:r>
              <a:rPr lang="en-US" sz="2400" b="1" u="sng" dirty="0"/>
              <a:t>?</a:t>
            </a:r>
            <a:r>
              <a:rPr lang="en-US" sz="2400" dirty="0"/>
              <a:t>); raising issue of Russian compliance in the EC (Art. IX, </a:t>
            </a:r>
            <a:r>
              <a:rPr lang="en-US" sz="2400" dirty="0" err="1"/>
              <a:t>para</a:t>
            </a:r>
            <a:r>
              <a:rPr lang="en-US" sz="2400" dirty="0"/>
              <a:t> 3 ff.) (</a:t>
            </a:r>
            <a:r>
              <a:rPr lang="en-US" sz="2400" b="1" u="sng" dirty="0"/>
              <a:t>?</a:t>
            </a:r>
            <a:r>
              <a:rPr lang="en-US" sz="2400" dirty="0"/>
              <a:t>).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b="1" dirty="0"/>
              <a:t>3. Calls for sanctioning Russia </a:t>
            </a:r>
            <a:r>
              <a:rPr lang="en-US" sz="2400" i="1" dirty="0"/>
              <a:t>within</a:t>
            </a:r>
            <a:r>
              <a:rPr lang="en-US" sz="2400" dirty="0"/>
              <a:t> the scope of the CWC (challenge inspections, procedural sanctions at CSP/withdrawing of voting rights) and </a:t>
            </a:r>
            <a:r>
              <a:rPr lang="en-US" sz="2400" i="1" dirty="0"/>
              <a:t>outside</a:t>
            </a:r>
            <a:r>
              <a:rPr lang="en-US" sz="2400" dirty="0"/>
              <a:t> (March 2 US sanctions leveraged: 1991 CBW Act, CAATSA, Exec Order 13382, Exec Order 13661) </a:t>
            </a:r>
            <a:r>
              <a:rPr lang="mr-IN" sz="2400" dirty="0"/>
              <a:t>–</a:t>
            </a:r>
            <a:r>
              <a:rPr lang="en-US" sz="2400" dirty="0"/>
              <a:t> More to come?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2400" b="1" dirty="0"/>
              <a:t>Bottom line: </a:t>
            </a:r>
            <a:r>
              <a:rPr lang="en-US" sz="2400" dirty="0"/>
              <a:t>Russia is being asked to admit to violating the CWC </a:t>
            </a:r>
            <a:r>
              <a:rPr lang="en-US" sz="2400" i="1" dirty="0"/>
              <a:t>and / or </a:t>
            </a:r>
            <a:r>
              <a:rPr lang="en-US" sz="2400" dirty="0"/>
              <a:t>to violate its own domestic laws. Given the broader geopolitical context, its own cost-benefit calculations will (again) mitigate against taking that course of action.</a:t>
            </a:r>
          </a:p>
          <a:p>
            <a:pPr marL="457200" lvl="1" indent="0">
              <a:buNone/>
            </a:pPr>
            <a:endParaRPr lang="en-US" sz="2400" dirty="0"/>
          </a:p>
          <a:p>
            <a:pPr marL="914400" lvl="1" indent="-457200">
              <a:buAutoNum type="arabicPeriod"/>
            </a:pPr>
            <a:endParaRPr lang="en-US" sz="2400" dirty="0"/>
          </a:p>
          <a:p>
            <a:pPr marL="800100" lvl="1" indent="-342900">
              <a:buFont typeface="Wingdings" charset="0"/>
              <a:buChar char="à"/>
            </a:pP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96AA9-98F5-4282-89C6-AA74A66A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8" y="216131"/>
            <a:ext cx="8736195" cy="744307"/>
          </a:xfrm>
        </p:spPr>
        <p:txBody>
          <a:bodyPr>
            <a:noAutofit/>
          </a:bodyPr>
          <a:lstStyle/>
          <a:p>
            <a:r>
              <a:rPr lang="en-US" sz="2600" dirty="0"/>
              <a:t>The </a:t>
            </a:r>
            <a:r>
              <a:rPr lang="en-US" sz="2600" dirty="0" err="1"/>
              <a:t>Navalny</a:t>
            </a:r>
            <a:r>
              <a:rPr lang="en-US" sz="2600" dirty="0"/>
              <a:t> case: Ways forward?</a:t>
            </a:r>
          </a:p>
        </p:txBody>
      </p:sp>
    </p:spTree>
    <p:extLst>
      <p:ext uri="{BB962C8B-B14F-4D97-AF65-F5344CB8AC3E}">
        <p14:creationId xmlns:p14="http://schemas.microsoft.com/office/powerpoint/2010/main" val="53206273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Sac symposium template_2012">
  <a:themeElements>
    <a:clrScheme name="Raytheon Corporate">
      <a:dk1>
        <a:srgbClr val="000000"/>
      </a:dk1>
      <a:lt1>
        <a:srgbClr val="FFFFFF"/>
      </a:lt1>
      <a:dk2>
        <a:srgbClr val="000000"/>
      </a:dk2>
      <a:lt2>
        <a:srgbClr val="B5B5B5"/>
      </a:lt2>
      <a:accent1>
        <a:srgbClr val="95A289"/>
      </a:accent1>
      <a:accent2>
        <a:srgbClr val="DAD9AD"/>
      </a:accent2>
      <a:accent3>
        <a:srgbClr val="7C96A1"/>
      </a:accent3>
      <a:accent4>
        <a:srgbClr val="CE1126"/>
      </a:accent4>
      <a:accent5>
        <a:srgbClr val="AC9F89"/>
      </a:accent5>
      <a:accent6>
        <a:srgbClr val="666465"/>
      </a:accent6>
      <a:hlink>
        <a:srgbClr val="7C96A1"/>
      </a:hlink>
      <a:folHlink>
        <a:srgbClr val="666465"/>
      </a:folHlink>
    </a:clrScheme>
    <a:fontScheme name="Raytheo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B5B5B5"/>
        </a:solidFill>
        <a:ln w="12700" algn="ctr">
          <a:noFill/>
          <a:miter lim="800000"/>
          <a:headEnd/>
          <a:tailEnd/>
        </a:ln>
      </a:spPr>
      <a:bodyPr wrap="none" anchor="ctr"/>
      <a:lstStyle>
        <a:defPPr>
          <a:defRPr dirty="0" err="1" smtClean="0"/>
        </a:defPPr>
      </a:lst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
</file>

<file path=customXml/item2.xml>
</file>

<file path=customXml/item3.xml>
</file>

<file path=customXml/itemProps1.xml><?xml version="1.0" encoding="utf-8"?>
<ds:datastoreItem xmlns:ds="http://schemas.openxmlformats.org/officeDocument/2006/customXml" ds:itemID="{04B50FEB-6B7C-4A06-B8FC-2D8286F9DC1A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94E92468-5CF5-4168-A2F7-D87E0A877B1F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20E2BB21-BDEE-4E59-9E43-5A63DF4FFA08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19118</TotalTime>
  <Words>910</Words>
  <Application>Microsoft Office PowerPoint</Application>
  <PresentationFormat>On-screen Show (4:3)</PresentationFormat>
  <Paragraphs>104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ISac symposium template_2012</vt:lpstr>
      <vt:lpstr>Contestation in the OPCW: Russia’s Position on Syria’s Disarmament Obligations and the Navalny Case</vt:lpstr>
      <vt:lpstr>Syria, 2013-14: Russian cooperation in CW disarmament </vt:lpstr>
      <vt:lpstr>Syria from 2014: Contestation in the OPCW</vt:lpstr>
      <vt:lpstr>Syria from 2014: Russian lines of argumentation</vt:lpstr>
      <vt:lpstr>Syria from 2014: Russian political motivations</vt:lpstr>
      <vt:lpstr>Syria at the OPCW today</vt:lpstr>
      <vt:lpstr>The Navalny case: Russian lines of argumentation</vt:lpstr>
      <vt:lpstr>The Navalny case: Ways forward?</vt:lpstr>
    </vt:vector>
  </TitlesOfParts>
  <Company>Raytheon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Unrestricted</dc:subject>
  <dc:creator>13992</dc:creator>
  <cp:keywords>Raytheon</cp:keywords>
  <dc:description>Template: Mark Johnson, Silver Fox Productions
Formatting:
Event Date:
Event Location:
Audience Type: Internal</dc:description>
  <cp:lastModifiedBy>Rachel-Paige Casey</cp:lastModifiedBy>
  <cp:revision>510</cp:revision>
  <cp:lastPrinted>2020-09-29T00:48:26Z</cp:lastPrinted>
  <dcterms:created xsi:type="dcterms:W3CDTF">2012-01-23T17:05:06Z</dcterms:created>
  <dcterms:modified xsi:type="dcterms:W3CDTF">2021-03-25T16:26:09Z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d3d1463d-b3fa-4870-bea7-544277f8ad53</vt:lpwstr>
  </property>
  <property fmtid="{D5CDD505-2E9C-101B-9397-08002B2CF9AE}" pid="3" name="bjSaver">
    <vt:lpwstr>vgK3MYywIO4OwBhZYOWlGigOMYzgTF2i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policy="c8d5760e-638a-47e8-9e2e-1226c2cb268d" origin="userSelected" xmlns="http://www.boldonj</vt:lpwstr>
  </property>
  <property fmtid="{D5CDD505-2E9C-101B-9397-08002B2CF9AE}" pid="5" name="bjDocumentLabelXML-0">
    <vt:lpwstr>ames.com/2008/01/sie/internal/label"&gt;&lt;element uid="42834bfb-1ec1-4beb-bd64-eb83fb3cb3f3" value="" /&gt;&lt;/sisl&gt;</vt:lpwstr>
  </property>
  <property fmtid="{D5CDD505-2E9C-101B-9397-08002B2CF9AE}" pid="6" name="bjDocumentSecurityLabel">
    <vt:lpwstr>Unrestricted</vt:lpwstr>
  </property>
  <property fmtid="{D5CDD505-2E9C-101B-9397-08002B2CF9AE}" pid="7" name="bjLabelHistoryID">
    <vt:lpwstr>{94E92468-5CF5-4168-A2F7-D87E0A877B1F}</vt:lpwstr>
  </property>
</Properties>
</file>