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51" r:id="rId1"/>
  </p:sldMasterIdLst>
  <p:notesMasterIdLst>
    <p:notesMasterId r:id="rId13"/>
  </p:notesMasterIdLst>
  <p:handoutMasterIdLst>
    <p:handoutMasterId r:id="rId14"/>
  </p:handoutMasterIdLst>
  <p:sldIdLst>
    <p:sldId id="359" r:id="rId2"/>
    <p:sldId id="404" r:id="rId3"/>
    <p:sldId id="408" r:id="rId4"/>
    <p:sldId id="410" r:id="rId5"/>
    <p:sldId id="361" r:id="rId6"/>
    <p:sldId id="405" r:id="rId7"/>
    <p:sldId id="401" r:id="rId8"/>
    <p:sldId id="407" r:id="rId9"/>
    <p:sldId id="409" r:id="rId10"/>
    <p:sldId id="344" r:id="rId11"/>
    <p:sldId id="406" r:id="rId12"/>
  </p:sldIdLst>
  <p:sldSz cx="9144000" cy="6858000" type="screen4x3"/>
  <p:notesSz cx="6858000" cy="9945688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Roboto" panose="020B0604020202020204" charset="0"/>
      <p:regular r:id="rId19"/>
      <p:bold r:id="rId20"/>
      <p:italic r:id="rId21"/>
      <p:boldItalic r:id="rId22"/>
    </p:embeddedFont>
    <p:embeddedFont>
      <p:font typeface="Roboto Condensed" panose="020B0604020202020204" charset="0"/>
      <p:regular r:id="rId23"/>
      <p:bold r:id="rId24"/>
      <p:italic r:id="rId25"/>
      <p:boldItalic r:id="rId26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3545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orient="horz" pos="640">
          <p15:clr>
            <a:srgbClr val="A4A3A4"/>
          </p15:clr>
        </p15:guide>
        <p15:guide id="5" orient="horz" pos="615">
          <p15:clr>
            <a:srgbClr val="A4A3A4"/>
          </p15:clr>
        </p15:guide>
        <p15:guide id="6" orient="horz" pos="685">
          <p15:clr>
            <a:srgbClr val="A4A3A4"/>
          </p15:clr>
        </p15:guide>
        <p15:guide id="7" orient="horz" pos="1083">
          <p15:clr>
            <a:srgbClr val="A4A3A4"/>
          </p15:clr>
        </p15:guide>
        <p15:guide id="8" orient="horz" pos="1152">
          <p15:clr>
            <a:srgbClr val="A4A3A4"/>
          </p15:clr>
        </p15:guide>
        <p15:guide id="9" orient="horz" pos="3896">
          <p15:clr>
            <a:srgbClr val="A4A3A4"/>
          </p15:clr>
        </p15:guide>
        <p15:guide id="10" orient="horz" pos="1471">
          <p15:clr>
            <a:srgbClr val="A4A3A4"/>
          </p15:clr>
        </p15:guide>
        <p15:guide id="11" pos="5353">
          <p15:clr>
            <a:srgbClr val="A4A3A4"/>
          </p15:clr>
        </p15:guide>
        <p15:guide id="12" pos="408">
          <p15:clr>
            <a:srgbClr val="A4A3A4"/>
          </p15:clr>
        </p15:guide>
        <p15:guide id="13" pos="833">
          <p15:clr>
            <a:srgbClr val="A4A3A4"/>
          </p15:clr>
        </p15:guide>
        <p15:guide id="14" pos="511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  <p15:guide id="3" orient="horz" pos="3133">
          <p15:clr>
            <a:srgbClr val="A4A3A4"/>
          </p15:clr>
        </p15:guide>
        <p15:guide id="4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nabel Schmitz" initials="AS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60AA"/>
    <a:srgbClr val="91ACBA"/>
    <a:srgbClr val="CED5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81" autoAdjust="0"/>
    <p:restoredTop sz="96594" autoAdjust="0"/>
  </p:normalViewPr>
  <p:slideViewPr>
    <p:cSldViewPr snapToGrid="0" snapToObjects="1">
      <p:cViewPr varScale="1">
        <p:scale>
          <a:sx n="83" d="100"/>
          <a:sy n="83" d="100"/>
        </p:scale>
        <p:origin x="1421" y="67"/>
      </p:cViewPr>
      <p:guideLst>
        <p:guide orient="horz" pos="2161"/>
        <p:guide pos="3545"/>
        <p:guide pos="2880"/>
        <p:guide orient="horz" pos="640"/>
        <p:guide orient="horz" pos="615"/>
        <p:guide orient="horz" pos="685"/>
        <p:guide orient="horz" pos="1083"/>
        <p:guide orient="horz" pos="1152"/>
        <p:guide orient="horz" pos="3896"/>
        <p:guide orient="horz" pos="1471"/>
        <p:guide pos="5353"/>
        <p:guide pos="408"/>
        <p:guide pos="833"/>
        <p:guide pos="511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113" d="100"/>
          <a:sy n="113" d="100"/>
        </p:scale>
        <p:origin x="-5166" y="-120"/>
      </p:cViewPr>
      <p:guideLst>
        <p:guide orient="horz" pos="3224"/>
        <p:guide pos="2238"/>
        <p:guide orient="horz" pos="3133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5"/>
          </a:xfrm>
          <a:prstGeom prst="rect">
            <a:avLst/>
          </a:prstGeom>
        </p:spPr>
        <p:txBody>
          <a:bodyPr vert="horz" lIns="96014" tIns="48007" rIns="96014" bIns="48007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4" y="0"/>
            <a:ext cx="2971800" cy="497285"/>
          </a:xfrm>
          <a:prstGeom prst="rect">
            <a:avLst/>
          </a:prstGeom>
        </p:spPr>
        <p:txBody>
          <a:bodyPr vert="horz" lIns="96014" tIns="48007" rIns="96014" bIns="48007" rtlCol="0"/>
          <a:lstStyle>
            <a:lvl1pPr algn="r">
              <a:defRPr sz="1300"/>
            </a:lvl1pPr>
          </a:lstStyle>
          <a:p>
            <a:fld id="{E019CCC1-32EC-7F41-ABAB-AAEBCD9B5BAF}" type="datetimeFigureOut">
              <a:rPr lang="de-DE" smtClean="0"/>
              <a:t>25.03.2021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5"/>
          </a:xfrm>
          <a:prstGeom prst="rect">
            <a:avLst/>
          </a:prstGeom>
        </p:spPr>
        <p:txBody>
          <a:bodyPr vert="horz" lIns="96014" tIns="48007" rIns="96014" bIns="48007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4" y="9446678"/>
            <a:ext cx="2971800" cy="497285"/>
          </a:xfrm>
          <a:prstGeom prst="rect">
            <a:avLst/>
          </a:prstGeom>
        </p:spPr>
        <p:txBody>
          <a:bodyPr vert="horz" lIns="96014" tIns="48007" rIns="96014" bIns="48007" rtlCol="0" anchor="b"/>
          <a:lstStyle>
            <a:lvl1pPr algn="r">
              <a:defRPr sz="1300"/>
            </a:lvl1pPr>
          </a:lstStyle>
          <a:p>
            <a:fld id="{2989DBF6-295E-D041-B5EA-11ED029204E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19640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5"/>
          </a:xfrm>
          <a:prstGeom prst="rect">
            <a:avLst/>
          </a:prstGeom>
        </p:spPr>
        <p:txBody>
          <a:bodyPr vert="horz" lIns="96014" tIns="48007" rIns="96014" bIns="48007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97285"/>
          </a:xfrm>
          <a:prstGeom prst="rect">
            <a:avLst/>
          </a:prstGeom>
        </p:spPr>
        <p:txBody>
          <a:bodyPr vert="horz" lIns="96014" tIns="48007" rIns="96014" bIns="48007" rtlCol="0"/>
          <a:lstStyle>
            <a:lvl1pPr algn="r">
              <a:defRPr sz="1300"/>
            </a:lvl1pPr>
          </a:lstStyle>
          <a:p>
            <a:fld id="{453CE2C6-5530-1B49-8B17-5347D84B597A}" type="datetimeFigureOut">
              <a:rPr lang="de-DE" smtClean="0"/>
              <a:t>25.03.2021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014" tIns="48007" rIns="96014" bIns="48007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6014" tIns="48007" rIns="96014" bIns="48007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5"/>
          </a:xfrm>
          <a:prstGeom prst="rect">
            <a:avLst/>
          </a:prstGeom>
        </p:spPr>
        <p:txBody>
          <a:bodyPr vert="horz" lIns="96014" tIns="48007" rIns="96014" bIns="48007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4" y="9446678"/>
            <a:ext cx="2971800" cy="497285"/>
          </a:xfrm>
          <a:prstGeom prst="rect">
            <a:avLst/>
          </a:prstGeom>
        </p:spPr>
        <p:txBody>
          <a:bodyPr vert="horz" lIns="96014" tIns="48007" rIns="96014" bIns="48007" rtlCol="0" anchor="b"/>
          <a:lstStyle>
            <a:lvl1pPr algn="r">
              <a:defRPr sz="1300"/>
            </a:lvl1pPr>
          </a:lstStyle>
          <a:p>
            <a:fld id="{A7EE11F1-B5F7-1C46-A7B5-1EF6DB5C858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862064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177800" indent="-177800" algn="l" defTabSz="457200" rtl="0" eaLnBrk="1" latinLnBrk="0" hangingPunct="1">
      <a:buClr>
        <a:schemeClr val="accent1"/>
      </a:buClr>
      <a:buFont typeface="Calibri" panose="020F0502020204030204" pitchFamily="34" charset="0"/>
      <a:buChar char="/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355600" indent="-177800" algn="l" defTabSz="457200" rtl="0" eaLnBrk="1" latinLnBrk="0" hangingPunct="1">
      <a:buClr>
        <a:schemeClr val="accent1"/>
      </a:buClr>
      <a:buFont typeface="Calibri" panose="020F0502020204030204" pitchFamily="34" charset="0"/>
      <a:buChar char="/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541338" indent="-177800" algn="l" defTabSz="457200" rtl="0" eaLnBrk="1" latinLnBrk="0" hangingPunct="1">
      <a:buClr>
        <a:schemeClr val="accent1"/>
      </a:buClr>
      <a:buFont typeface="Calibri" panose="020F0502020204030204" pitchFamily="34" charset="0"/>
      <a:buChar char="/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728663" indent="-177800" algn="l" defTabSz="457200" rtl="0" eaLnBrk="1" latinLnBrk="0" hangingPunct="1">
      <a:buClr>
        <a:schemeClr val="accent1"/>
      </a:buClr>
      <a:buFont typeface="Calibri" panose="020F0502020204030204" pitchFamily="34" charset="0"/>
      <a:buChar char="/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804" y="5918343"/>
            <a:ext cx="1134001" cy="756000"/>
          </a:xfrm>
          <a:prstGeom prst="rect">
            <a:avLst/>
          </a:prstGeom>
        </p:spPr>
      </p:pic>
      <p:pic>
        <p:nvPicPr>
          <p:cNvPr id="7" name="Bild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647" y="1127587"/>
            <a:ext cx="7200000" cy="29111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7700" y="3744686"/>
            <a:ext cx="7850188" cy="792894"/>
          </a:xfrm>
        </p:spPr>
        <p:txBody>
          <a:bodyPr anchor="b"/>
          <a:lstStyle>
            <a:lvl1pPr algn="l">
              <a:defRPr sz="3600"/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7700" y="4629655"/>
            <a:ext cx="7850188" cy="1083168"/>
          </a:xfrm>
        </p:spPr>
        <p:txBody>
          <a:bodyPr/>
          <a:lstStyle>
            <a:lvl1pPr marL="0" indent="0" algn="l">
              <a:buNone/>
              <a:defRPr sz="2000" b="0" i="0">
                <a:latin typeface="+mn-lt"/>
                <a:ea typeface="Roboto Condensed" charset="0"/>
                <a:cs typeface="Roboto Condensed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pic>
        <p:nvPicPr>
          <p:cNvPr id="2064" name="Picture 16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670" y="570533"/>
            <a:ext cx="1800000" cy="581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804" y="5918343"/>
            <a:ext cx="1134001" cy="756000"/>
          </a:xfrm>
          <a:prstGeom prst="rect">
            <a:avLst/>
          </a:prstGeom>
        </p:spPr>
      </p:pic>
      <p:pic>
        <p:nvPicPr>
          <p:cNvPr id="7" name="Bild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647" y="1127587"/>
            <a:ext cx="7200000" cy="29111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700" y="3744686"/>
            <a:ext cx="7850188" cy="792894"/>
          </a:xfrm>
        </p:spPr>
        <p:txBody>
          <a:bodyPr anchor="b"/>
          <a:lstStyle>
            <a:lvl1pPr algn="l">
              <a:defRPr sz="52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01 (Kapitelnummer)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47700" y="4629655"/>
            <a:ext cx="7850188" cy="1083168"/>
          </a:xfrm>
        </p:spPr>
        <p:txBody>
          <a:bodyPr/>
          <a:lstStyle>
            <a:lvl1pPr marL="0" indent="0" algn="l">
              <a:buNone/>
              <a:defRPr sz="2000" b="1" i="0">
                <a:latin typeface="+mn-lt"/>
                <a:ea typeface="Roboto Condensed" charset="0"/>
                <a:cs typeface="Roboto Condensed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Kapitelname</a:t>
            </a:r>
            <a:endParaRPr lang="en-US" dirty="0"/>
          </a:p>
        </p:txBody>
      </p:sp>
      <p:pic>
        <p:nvPicPr>
          <p:cNvPr id="2064" name="Picture 16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670" y="570533"/>
            <a:ext cx="1800000" cy="581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4659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117475" indent="-117475"/>
            <a:r>
              <a:rPr lang="de-DE">
                <a:ea typeface="Roboto" charset="0"/>
                <a:cs typeface="Roboto" charset="0"/>
              </a:rPr>
              <a:t>Peace Research Institute Frankfurt  </a:t>
            </a:r>
            <a:r>
              <a:rPr lang="de-DE">
                <a:solidFill>
                  <a:schemeClr val="accent1"/>
                </a:solidFill>
                <a:ea typeface="Roboto" charset="0"/>
                <a:cs typeface="Roboto" charset="0"/>
              </a:rPr>
              <a:t>/</a:t>
            </a:r>
            <a:r>
              <a:rPr lang="de-DE">
                <a:ea typeface="Roboto" charset="0"/>
                <a:cs typeface="Roboto" charset="0"/>
              </a:rPr>
              <a:t>  Leibniz-Institut Hessische Stiftung Friedens- und Konfliktforschung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EB644D-0F47-4E01-B5AC-FB1E42B32BA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2874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117475" indent="-117475"/>
            <a:r>
              <a:rPr lang="de-DE">
                <a:ea typeface="Roboto" charset="0"/>
                <a:cs typeface="Roboto" charset="0"/>
              </a:rPr>
              <a:t>Peace Research Institute Frankfurt  </a:t>
            </a:r>
            <a:r>
              <a:rPr lang="de-DE">
                <a:solidFill>
                  <a:schemeClr val="accent1"/>
                </a:solidFill>
                <a:ea typeface="Roboto" charset="0"/>
                <a:cs typeface="Roboto" charset="0"/>
              </a:rPr>
              <a:t>/</a:t>
            </a:r>
            <a:r>
              <a:rPr lang="de-DE">
                <a:ea typeface="Roboto" charset="0"/>
                <a:cs typeface="Roboto" charset="0"/>
              </a:rPr>
              <a:t>  Leibniz-Institut Hessische Stiftung Friedens- und Konfliktforschung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EB644D-0F47-4E01-B5AC-FB1E42B32BA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647700" y="1828800"/>
            <a:ext cx="7848600" cy="43561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4362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mit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117475" indent="-117475"/>
            <a:r>
              <a:rPr lang="de-DE">
                <a:ea typeface="Roboto" charset="0"/>
                <a:cs typeface="Roboto" charset="0"/>
              </a:rPr>
              <a:t>Peace Research Institute Frankfurt  </a:t>
            </a:r>
            <a:r>
              <a:rPr lang="de-DE">
                <a:solidFill>
                  <a:schemeClr val="accent1"/>
                </a:solidFill>
                <a:ea typeface="Roboto" charset="0"/>
                <a:cs typeface="Roboto" charset="0"/>
              </a:rPr>
              <a:t>/</a:t>
            </a:r>
            <a:r>
              <a:rPr lang="de-DE">
                <a:ea typeface="Roboto" charset="0"/>
                <a:cs typeface="Roboto" charset="0"/>
              </a:rPr>
              <a:t>  Leibniz-Institut Hessische Stiftung Friedens- und Konfliktforschung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EB644D-0F47-4E01-B5AC-FB1E42B32BA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647700" y="2188800"/>
            <a:ext cx="7848600" cy="39961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647700" y="1828800"/>
            <a:ext cx="7848600" cy="360000"/>
          </a:xfrm>
          <a:solidFill>
            <a:schemeClr val="accent1"/>
          </a:solidFill>
        </p:spPr>
        <p:txBody>
          <a:bodyPr lIns="72000" rIns="7200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58207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zwei Inhalt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117475" indent="-117475"/>
            <a:r>
              <a:rPr lang="de-DE">
                <a:ea typeface="Roboto" charset="0"/>
                <a:cs typeface="Roboto" charset="0"/>
              </a:rPr>
              <a:t>Peace Research Institute Frankfurt  </a:t>
            </a:r>
            <a:r>
              <a:rPr lang="de-DE">
                <a:solidFill>
                  <a:schemeClr val="accent1"/>
                </a:solidFill>
                <a:ea typeface="Roboto" charset="0"/>
                <a:cs typeface="Roboto" charset="0"/>
              </a:rPr>
              <a:t>/</a:t>
            </a:r>
            <a:r>
              <a:rPr lang="de-DE">
                <a:ea typeface="Roboto" charset="0"/>
                <a:cs typeface="Roboto" charset="0"/>
              </a:rPr>
              <a:t>  Leibniz-Institut Hessische Stiftung Friedens- und Konfliktforschung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>
          <a:xfrm>
            <a:off x="8129561" y="6356350"/>
            <a:ext cx="366138" cy="365125"/>
          </a:xfrm>
        </p:spPr>
        <p:txBody>
          <a:bodyPr/>
          <a:lstStyle/>
          <a:p>
            <a:fld id="{15EB644D-0F47-4E01-B5AC-FB1E42B32BA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647700" y="1828800"/>
            <a:ext cx="3816000" cy="43561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7" name="Inhaltsplatzhalter 5"/>
          <p:cNvSpPr>
            <a:spLocks noGrp="1"/>
          </p:cNvSpPr>
          <p:nvPr>
            <p:ph sz="quarter" idx="13"/>
          </p:nvPr>
        </p:nvSpPr>
        <p:spPr>
          <a:xfrm>
            <a:off x="4679699" y="1828800"/>
            <a:ext cx="3816000" cy="43561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8195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zwei Inhalte horizontal mit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117475" indent="-117475"/>
            <a:r>
              <a:rPr lang="de-DE">
                <a:ea typeface="Roboto" charset="0"/>
                <a:cs typeface="Roboto" charset="0"/>
              </a:rPr>
              <a:t>Peace Research Institute Frankfurt  </a:t>
            </a:r>
            <a:r>
              <a:rPr lang="de-DE">
                <a:solidFill>
                  <a:schemeClr val="accent1"/>
                </a:solidFill>
                <a:ea typeface="Roboto" charset="0"/>
                <a:cs typeface="Roboto" charset="0"/>
              </a:rPr>
              <a:t>/</a:t>
            </a:r>
            <a:r>
              <a:rPr lang="de-DE">
                <a:ea typeface="Roboto" charset="0"/>
                <a:cs typeface="Roboto" charset="0"/>
              </a:rPr>
              <a:t>  Leibniz-Institut Hessische Stiftung Friedens- und Konfliktforschung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>
          <a:xfrm>
            <a:off x="8129561" y="6356350"/>
            <a:ext cx="366138" cy="365125"/>
          </a:xfrm>
        </p:spPr>
        <p:txBody>
          <a:bodyPr/>
          <a:lstStyle/>
          <a:p>
            <a:fld id="{15EB644D-0F47-4E01-B5AC-FB1E42B32BA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647700" y="2188800"/>
            <a:ext cx="3816000" cy="39961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7" name="Inhaltsplatzhalter 5"/>
          <p:cNvSpPr>
            <a:spLocks noGrp="1"/>
          </p:cNvSpPr>
          <p:nvPr>
            <p:ph sz="quarter" idx="13"/>
          </p:nvPr>
        </p:nvSpPr>
        <p:spPr>
          <a:xfrm>
            <a:off x="4679699" y="2188800"/>
            <a:ext cx="3816000" cy="39961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4"/>
          </p:nvPr>
        </p:nvSpPr>
        <p:spPr>
          <a:xfrm>
            <a:off x="647700" y="1828800"/>
            <a:ext cx="3816000" cy="360000"/>
          </a:xfrm>
          <a:solidFill>
            <a:schemeClr val="accent1"/>
          </a:solidFill>
        </p:spPr>
        <p:txBody>
          <a:bodyPr lIns="72000" rIns="7200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5"/>
          </p:nvPr>
        </p:nvSpPr>
        <p:spPr>
          <a:xfrm>
            <a:off x="4679699" y="1838528"/>
            <a:ext cx="3816000" cy="360000"/>
          </a:xfrm>
          <a:solidFill>
            <a:schemeClr val="accent1"/>
          </a:solidFill>
        </p:spPr>
        <p:txBody>
          <a:bodyPr lIns="72000" rIns="7200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682404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drei Inhalt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117475" indent="-117475"/>
            <a:r>
              <a:rPr lang="de-DE">
                <a:ea typeface="Roboto" charset="0"/>
                <a:cs typeface="Roboto" charset="0"/>
              </a:rPr>
              <a:t>Peace Research Institute Frankfurt  </a:t>
            </a:r>
            <a:r>
              <a:rPr lang="de-DE">
                <a:solidFill>
                  <a:schemeClr val="accent1"/>
                </a:solidFill>
                <a:ea typeface="Roboto" charset="0"/>
                <a:cs typeface="Roboto" charset="0"/>
              </a:rPr>
              <a:t>/</a:t>
            </a:r>
            <a:r>
              <a:rPr lang="de-DE">
                <a:ea typeface="Roboto" charset="0"/>
                <a:cs typeface="Roboto" charset="0"/>
              </a:rPr>
              <a:t>  Leibniz-Institut Hessische Stiftung Friedens- und Konfliktforschung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>
          <a:xfrm>
            <a:off x="8129561" y="6356350"/>
            <a:ext cx="366138" cy="365125"/>
          </a:xfrm>
        </p:spPr>
        <p:txBody>
          <a:bodyPr/>
          <a:lstStyle/>
          <a:p>
            <a:fld id="{15EB644D-0F47-4E01-B5AC-FB1E42B32BA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647700" y="1828800"/>
            <a:ext cx="2466000" cy="43561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7" name="Inhaltsplatzhalter 5"/>
          <p:cNvSpPr>
            <a:spLocks noGrp="1"/>
          </p:cNvSpPr>
          <p:nvPr>
            <p:ph sz="quarter" idx="13"/>
          </p:nvPr>
        </p:nvSpPr>
        <p:spPr>
          <a:xfrm>
            <a:off x="3338699" y="1828800"/>
            <a:ext cx="2466000" cy="43561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8" name="Inhaltsplatzhalter 5"/>
          <p:cNvSpPr>
            <a:spLocks noGrp="1"/>
          </p:cNvSpPr>
          <p:nvPr>
            <p:ph sz="quarter" idx="14"/>
          </p:nvPr>
        </p:nvSpPr>
        <p:spPr>
          <a:xfrm>
            <a:off x="6029699" y="1828800"/>
            <a:ext cx="2466000" cy="43561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0519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drei Inhalte horizontal mit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117475" indent="-117475"/>
            <a:r>
              <a:rPr lang="de-DE">
                <a:ea typeface="Roboto" charset="0"/>
                <a:cs typeface="Roboto" charset="0"/>
              </a:rPr>
              <a:t>Peace Research Institute Frankfurt  </a:t>
            </a:r>
            <a:r>
              <a:rPr lang="de-DE">
                <a:solidFill>
                  <a:schemeClr val="accent1"/>
                </a:solidFill>
                <a:ea typeface="Roboto" charset="0"/>
                <a:cs typeface="Roboto" charset="0"/>
              </a:rPr>
              <a:t>/</a:t>
            </a:r>
            <a:r>
              <a:rPr lang="de-DE">
                <a:ea typeface="Roboto" charset="0"/>
                <a:cs typeface="Roboto" charset="0"/>
              </a:rPr>
              <a:t>  Leibniz-Institut Hessische Stiftung Friedens- und Konfliktforschung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>
          <a:xfrm>
            <a:off x="8129561" y="6356350"/>
            <a:ext cx="366138" cy="365125"/>
          </a:xfrm>
        </p:spPr>
        <p:txBody>
          <a:bodyPr/>
          <a:lstStyle/>
          <a:p>
            <a:fld id="{15EB644D-0F47-4E01-B5AC-FB1E42B32BA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647700" y="2188800"/>
            <a:ext cx="2466000" cy="39961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7" name="Inhaltsplatzhalter 5"/>
          <p:cNvSpPr>
            <a:spLocks noGrp="1"/>
          </p:cNvSpPr>
          <p:nvPr>
            <p:ph sz="quarter" idx="13"/>
          </p:nvPr>
        </p:nvSpPr>
        <p:spPr>
          <a:xfrm>
            <a:off x="3338699" y="2188800"/>
            <a:ext cx="2466000" cy="39961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8" name="Inhaltsplatzhalter 5"/>
          <p:cNvSpPr>
            <a:spLocks noGrp="1"/>
          </p:cNvSpPr>
          <p:nvPr>
            <p:ph sz="quarter" idx="14"/>
          </p:nvPr>
        </p:nvSpPr>
        <p:spPr>
          <a:xfrm>
            <a:off x="6029699" y="2188800"/>
            <a:ext cx="2466000" cy="39961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5"/>
          </p:nvPr>
        </p:nvSpPr>
        <p:spPr>
          <a:xfrm>
            <a:off x="647700" y="1828800"/>
            <a:ext cx="2466000" cy="360000"/>
          </a:xfrm>
          <a:solidFill>
            <a:schemeClr val="accent1"/>
          </a:solidFill>
        </p:spPr>
        <p:txBody>
          <a:bodyPr lIns="72000" rIns="7200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10" name="Textplatzhalter 7"/>
          <p:cNvSpPr>
            <a:spLocks noGrp="1"/>
          </p:cNvSpPr>
          <p:nvPr>
            <p:ph type="body" sz="quarter" idx="16"/>
          </p:nvPr>
        </p:nvSpPr>
        <p:spPr>
          <a:xfrm>
            <a:off x="3338700" y="1828800"/>
            <a:ext cx="2466000" cy="360000"/>
          </a:xfrm>
          <a:solidFill>
            <a:schemeClr val="accent1"/>
          </a:solidFill>
        </p:spPr>
        <p:txBody>
          <a:bodyPr lIns="72000" rIns="7200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11" name="Textplatzhalter 7"/>
          <p:cNvSpPr>
            <a:spLocks noGrp="1"/>
          </p:cNvSpPr>
          <p:nvPr>
            <p:ph type="body" sz="quarter" idx="17"/>
          </p:nvPr>
        </p:nvSpPr>
        <p:spPr>
          <a:xfrm>
            <a:off x="6029699" y="1828800"/>
            <a:ext cx="2466000" cy="360000"/>
          </a:xfrm>
          <a:solidFill>
            <a:schemeClr val="accent1"/>
          </a:solidFill>
        </p:spPr>
        <p:txBody>
          <a:bodyPr lIns="72000" rIns="7200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325541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vier Inhalt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117475" indent="-117475"/>
            <a:r>
              <a:rPr lang="de-DE">
                <a:ea typeface="Roboto" charset="0"/>
                <a:cs typeface="Roboto" charset="0"/>
              </a:rPr>
              <a:t>Peace Research Institute Frankfurt  </a:t>
            </a:r>
            <a:r>
              <a:rPr lang="de-DE">
                <a:solidFill>
                  <a:schemeClr val="accent1"/>
                </a:solidFill>
                <a:ea typeface="Roboto" charset="0"/>
                <a:cs typeface="Roboto" charset="0"/>
              </a:rPr>
              <a:t>/</a:t>
            </a:r>
            <a:r>
              <a:rPr lang="de-DE">
                <a:ea typeface="Roboto" charset="0"/>
                <a:cs typeface="Roboto" charset="0"/>
              </a:rPr>
              <a:t>  Leibniz-Institut Hessische Stiftung Friedens- und Konfliktforschung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>
          <a:xfrm>
            <a:off x="8129561" y="6356350"/>
            <a:ext cx="366138" cy="365125"/>
          </a:xfrm>
        </p:spPr>
        <p:txBody>
          <a:bodyPr/>
          <a:lstStyle/>
          <a:p>
            <a:fld id="{15EB644D-0F47-4E01-B5AC-FB1E42B32BA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647700" y="1828800"/>
            <a:ext cx="1800000" cy="43561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7" name="Inhaltsplatzhalter 5"/>
          <p:cNvSpPr>
            <a:spLocks noGrp="1"/>
          </p:cNvSpPr>
          <p:nvPr>
            <p:ph sz="quarter" idx="13"/>
          </p:nvPr>
        </p:nvSpPr>
        <p:spPr>
          <a:xfrm>
            <a:off x="2663700" y="1828800"/>
            <a:ext cx="1800000" cy="43561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8" name="Inhaltsplatzhalter 5"/>
          <p:cNvSpPr>
            <a:spLocks noGrp="1"/>
          </p:cNvSpPr>
          <p:nvPr>
            <p:ph sz="quarter" idx="14"/>
          </p:nvPr>
        </p:nvSpPr>
        <p:spPr>
          <a:xfrm>
            <a:off x="4679700" y="1828800"/>
            <a:ext cx="1800000" cy="43561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9" name="Inhaltsplatzhalter 5"/>
          <p:cNvSpPr>
            <a:spLocks noGrp="1"/>
          </p:cNvSpPr>
          <p:nvPr>
            <p:ph sz="quarter" idx="15"/>
          </p:nvPr>
        </p:nvSpPr>
        <p:spPr>
          <a:xfrm>
            <a:off x="6695699" y="1828800"/>
            <a:ext cx="1800000" cy="43561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549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vier Inhalt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117475" indent="-117475"/>
            <a:r>
              <a:rPr lang="de-DE">
                <a:ea typeface="Roboto" charset="0"/>
                <a:cs typeface="Roboto" charset="0"/>
              </a:rPr>
              <a:t>Peace Research Institute Frankfurt  </a:t>
            </a:r>
            <a:r>
              <a:rPr lang="de-DE">
                <a:solidFill>
                  <a:schemeClr val="accent1"/>
                </a:solidFill>
                <a:ea typeface="Roboto" charset="0"/>
                <a:cs typeface="Roboto" charset="0"/>
              </a:rPr>
              <a:t>/</a:t>
            </a:r>
            <a:r>
              <a:rPr lang="de-DE">
                <a:ea typeface="Roboto" charset="0"/>
                <a:cs typeface="Roboto" charset="0"/>
              </a:rPr>
              <a:t>  Leibniz-Institut Hessische Stiftung Friedens- und Konfliktforschung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>
          <a:xfrm>
            <a:off x="8129561" y="6356350"/>
            <a:ext cx="366138" cy="365125"/>
          </a:xfrm>
        </p:spPr>
        <p:txBody>
          <a:bodyPr/>
          <a:lstStyle/>
          <a:p>
            <a:fld id="{15EB644D-0F47-4E01-B5AC-FB1E42B32BA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647700" y="2188800"/>
            <a:ext cx="1800000" cy="39961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7" name="Inhaltsplatzhalter 5"/>
          <p:cNvSpPr>
            <a:spLocks noGrp="1"/>
          </p:cNvSpPr>
          <p:nvPr>
            <p:ph sz="quarter" idx="13"/>
          </p:nvPr>
        </p:nvSpPr>
        <p:spPr>
          <a:xfrm>
            <a:off x="2663700" y="2188800"/>
            <a:ext cx="1800000" cy="39961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8" name="Inhaltsplatzhalter 5"/>
          <p:cNvSpPr>
            <a:spLocks noGrp="1"/>
          </p:cNvSpPr>
          <p:nvPr>
            <p:ph sz="quarter" idx="14"/>
          </p:nvPr>
        </p:nvSpPr>
        <p:spPr>
          <a:xfrm>
            <a:off x="4679700" y="2188800"/>
            <a:ext cx="1800000" cy="39961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9" name="Inhaltsplatzhalter 5"/>
          <p:cNvSpPr>
            <a:spLocks noGrp="1"/>
          </p:cNvSpPr>
          <p:nvPr>
            <p:ph sz="quarter" idx="15"/>
          </p:nvPr>
        </p:nvSpPr>
        <p:spPr>
          <a:xfrm>
            <a:off x="6695699" y="2188800"/>
            <a:ext cx="1800000" cy="39961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10" name="Textplatzhalter 7"/>
          <p:cNvSpPr>
            <a:spLocks noGrp="1"/>
          </p:cNvSpPr>
          <p:nvPr>
            <p:ph type="body" sz="quarter" idx="16"/>
          </p:nvPr>
        </p:nvSpPr>
        <p:spPr>
          <a:xfrm>
            <a:off x="647700" y="1828800"/>
            <a:ext cx="1800000" cy="360000"/>
          </a:xfrm>
          <a:solidFill>
            <a:schemeClr val="accent1"/>
          </a:solidFill>
        </p:spPr>
        <p:txBody>
          <a:bodyPr lIns="72000" rIns="7200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11" name="Textplatzhalter 7"/>
          <p:cNvSpPr>
            <a:spLocks noGrp="1"/>
          </p:cNvSpPr>
          <p:nvPr>
            <p:ph type="body" sz="quarter" idx="17"/>
          </p:nvPr>
        </p:nvSpPr>
        <p:spPr>
          <a:xfrm>
            <a:off x="2663700" y="1828800"/>
            <a:ext cx="1800000" cy="360000"/>
          </a:xfrm>
          <a:solidFill>
            <a:schemeClr val="accent1"/>
          </a:solidFill>
        </p:spPr>
        <p:txBody>
          <a:bodyPr lIns="72000" rIns="7200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12" name="Textplatzhalter 7"/>
          <p:cNvSpPr>
            <a:spLocks noGrp="1"/>
          </p:cNvSpPr>
          <p:nvPr>
            <p:ph type="body" sz="quarter" idx="18"/>
          </p:nvPr>
        </p:nvSpPr>
        <p:spPr>
          <a:xfrm>
            <a:off x="4679700" y="1828800"/>
            <a:ext cx="1800000" cy="360000"/>
          </a:xfrm>
          <a:solidFill>
            <a:schemeClr val="accent1"/>
          </a:solidFill>
        </p:spPr>
        <p:txBody>
          <a:bodyPr lIns="72000" rIns="7200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13" name="Textplatzhalter 7"/>
          <p:cNvSpPr>
            <a:spLocks noGrp="1"/>
          </p:cNvSpPr>
          <p:nvPr>
            <p:ph type="body" sz="quarter" idx="19"/>
          </p:nvPr>
        </p:nvSpPr>
        <p:spPr>
          <a:xfrm>
            <a:off x="6695699" y="1828800"/>
            <a:ext cx="1800000" cy="360000"/>
          </a:xfrm>
          <a:solidFill>
            <a:schemeClr val="accent1"/>
          </a:solidFill>
        </p:spPr>
        <p:txBody>
          <a:bodyPr lIns="72000" rIns="7200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533882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zwei Inhalte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117475" indent="-117475"/>
            <a:r>
              <a:rPr lang="de-DE">
                <a:ea typeface="Roboto" charset="0"/>
                <a:cs typeface="Roboto" charset="0"/>
              </a:rPr>
              <a:t>Peace Research Institute Frankfurt  </a:t>
            </a:r>
            <a:r>
              <a:rPr lang="de-DE">
                <a:solidFill>
                  <a:schemeClr val="accent1"/>
                </a:solidFill>
                <a:ea typeface="Roboto" charset="0"/>
                <a:cs typeface="Roboto" charset="0"/>
              </a:rPr>
              <a:t>/</a:t>
            </a:r>
            <a:r>
              <a:rPr lang="de-DE">
                <a:ea typeface="Roboto" charset="0"/>
                <a:cs typeface="Roboto" charset="0"/>
              </a:rPr>
              <a:t>  Leibniz-Institut Hessische Stiftung Friedens- und Konfliktforschung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EB644D-0F47-4E01-B5AC-FB1E42B32BA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647700" y="1828800"/>
            <a:ext cx="7848600" cy="207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7" name="Inhaltsplatzhalter 5"/>
          <p:cNvSpPr>
            <a:spLocks noGrp="1"/>
          </p:cNvSpPr>
          <p:nvPr>
            <p:ph sz="quarter" idx="13"/>
          </p:nvPr>
        </p:nvSpPr>
        <p:spPr>
          <a:xfrm>
            <a:off x="647700" y="4114900"/>
            <a:ext cx="7848600" cy="207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50161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zwei Inhalte vertikal mit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117475" indent="-117475"/>
            <a:r>
              <a:rPr lang="de-DE">
                <a:ea typeface="Roboto" charset="0"/>
                <a:cs typeface="Roboto" charset="0"/>
              </a:rPr>
              <a:t>Peace Research Institute Frankfurt  </a:t>
            </a:r>
            <a:r>
              <a:rPr lang="de-DE">
                <a:solidFill>
                  <a:schemeClr val="accent1"/>
                </a:solidFill>
                <a:ea typeface="Roboto" charset="0"/>
                <a:cs typeface="Roboto" charset="0"/>
              </a:rPr>
              <a:t>/</a:t>
            </a:r>
            <a:r>
              <a:rPr lang="de-DE">
                <a:ea typeface="Roboto" charset="0"/>
                <a:cs typeface="Roboto" charset="0"/>
              </a:rPr>
              <a:t>  Leibniz-Institut Hessische Stiftung Friedens- und Konfliktforschung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EB644D-0F47-4E01-B5AC-FB1E42B32BA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647700" y="2188800"/>
            <a:ext cx="7848600" cy="171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7" name="Inhaltsplatzhalter 5"/>
          <p:cNvSpPr>
            <a:spLocks noGrp="1"/>
          </p:cNvSpPr>
          <p:nvPr>
            <p:ph sz="quarter" idx="13"/>
          </p:nvPr>
        </p:nvSpPr>
        <p:spPr>
          <a:xfrm>
            <a:off x="647700" y="4474900"/>
            <a:ext cx="7848600" cy="171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4"/>
          </p:nvPr>
        </p:nvSpPr>
        <p:spPr>
          <a:xfrm>
            <a:off x="647700" y="1828800"/>
            <a:ext cx="7848600" cy="360000"/>
          </a:xfrm>
          <a:solidFill>
            <a:schemeClr val="accent1"/>
          </a:solidFill>
        </p:spPr>
        <p:txBody>
          <a:bodyPr lIns="72000" rIns="7200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5"/>
          </p:nvPr>
        </p:nvSpPr>
        <p:spPr>
          <a:xfrm>
            <a:off x="647700" y="4114900"/>
            <a:ext cx="7848600" cy="360000"/>
          </a:xfrm>
          <a:solidFill>
            <a:schemeClr val="accent1"/>
          </a:solidFill>
        </p:spPr>
        <p:txBody>
          <a:bodyPr lIns="72000" rIns="7200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31074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vier Inhalte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117475" indent="-117475"/>
            <a:r>
              <a:rPr lang="de-DE">
                <a:ea typeface="Roboto" charset="0"/>
                <a:cs typeface="Roboto" charset="0"/>
              </a:rPr>
              <a:t>Peace Research Institute Frankfurt  </a:t>
            </a:r>
            <a:r>
              <a:rPr lang="de-DE">
                <a:solidFill>
                  <a:schemeClr val="accent1"/>
                </a:solidFill>
                <a:ea typeface="Roboto" charset="0"/>
                <a:cs typeface="Roboto" charset="0"/>
              </a:rPr>
              <a:t>/</a:t>
            </a:r>
            <a:r>
              <a:rPr lang="de-DE">
                <a:ea typeface="Roboto" charset="0"/>
                <a:cs typeface="Roboto" charset="0"/>
              </a:rPr>
              <a:t>  Leibniz-Institut Hessische Stiftung Friedens- und Konfliktforschung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>
          <a:xfrm>
            <a:off x="8129561" y="6356350"/>
            <a:ext cx="366138" cy="365125"/>
          </a:xfrm>
        </p:spPr>
        <p:txBody>
          <a:bodyPr/>
          <a:lstStyle/>
          <a:p>
            <a:fld id="{15EB644D-0F47-4E01-B5AC-FB1E42B32BA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647700" y="1828800"/>
            <a:ext cx="3816000" cy="207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7" name="Inhaltsplatzhalter 5"/>
          <p:cNvSpPr>
            <a:spLocks noGrp="1"/>
          </p:cNvSpPr>
          <p:nvPr>
            <p:ph sz="quarter" idx="13"/>
          </p:nvPr>
        </p:nvSpPr>
        <p:spPr>
          <a:xfrm>
            <a:off x="4679699" y="1828800"/>
            <a:ext cx="3816000" cy="207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8" name="Inhaltsplatzhalter 5"/>
          <p:cNvSpPr>
            <a:spLocks noGrp="1"/>
          </p:cNvSpPr>
          <p:nvPr>
            <p:ph sz="quarter" idx="14"/>
          </p:nvPr>
        </p:nvSpPr>
        <p:spPr>
          <a:xfrm>
            <a:off x="647700" y="4114900"/>
            <a:ext cx="3816000" cy="207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9" name="Inhaltsplatzhalter 5"/>
          <p:cNvSpPr>
            <a:spLocks noGrp="1"/>
          </p:cNvSpPr>
          <p:nvPr>
            <p:ph sz="quarter" idx="15"/>
          </p:nvPr>
        </p:nvSpPr>
        <p:spPr>
          <a:xfrm>
            <a:off x="4679699" y="4114900"/>
            <a:ext cx="3816000" cy="207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65687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vier Inhalte vertikal mit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117475" indent="-117475"/>
            <a:r>
              <a:rPr lang="de-DE">
                <a:ea typeface="Roboto" charset="0"/>
                <a:cs typeface="Roboto" charset="0"/>
              </a:rPr>
              <a:t>Peace Research Institute Frankfurt  </a:t>
            </a:r>
            <a:r>
              <a:rPr lang="de-DE">
                <a:solidFill>
                  <a:schemeClr val="accent1"/>
                </a:solidFill>
                <a:ea typeface="Roboto" charset="0"/>
                <a:cs typeface="Roboto" charset="0"/>
              </a:rPr>
              <a:t>/</a:t>
            </a:r>
            <a:r>
              <a:rPr lang="de-DE">
                <a:ea typeface="Roboto" charset="0"/>
                <a:cs typeface="Roboto" charset="0"/>
              </a:rPr>
              <a:t>  Leibniz-Institut Hessische Stiftung Friedens- und Konfliktforschung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>
          <a:xfrm>
            <a:off x="8129561" y="6356350"/>
            <a:ext cx="366138" cy="365125"/>
          </a:xfrm>
        </p:spPr>
        <p:txBody>
          <a:bodyPr/>
          <a:lstStyle/>
          <a:p>
            <a:fld id="{15EB644D-0F47-4E01-B5AC-FB1E42B32BA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647700" y="2188876"/>
            <a:ext cx="3816000" cy="1709923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7" name="Inhaltsplatzhalter 5"/>
          <p:cNvSpPr>
            <a:spLocks noGrp="1"/>
          </p:cNvSpPr>
          <p:nvPr>
            <p:ph sz="quarter" idx="13"/>
          </p:nvPr>
        </p:nvSpPr>
        <p:spPr>
          <a:xfrm>
            <a:off x="4679699" y="2188876"/>
            <a:ext cx="3816000" cy="1709923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8" name="Inhaltsplatzhalter 5"/>
          <p:cNvSpPr>
            <a:spLocks noGrp="1"/>
          </p:cNvSpPr>
          <p:nvPr>
            <p:ph sz="quarter" idx="14"/>
          </p:nvPr>
        </p:nvSpPr>
        <p:spPr>
          <a:xfrm>
            <a:off x="647700" y="4474976"/>
            <a:ext cx="3816000" cy="1709923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9" name="Inhaltsplatzhalter 5"/>
          <p:cNvSpPr>
            <a:spLocks noGrp="1"/>
          </p:cNvSpPr>
          <p:nvPr>
            <p:ph sz="quarter" idx="15"/>
          </p:nvPr>
        </p:nvSpPr>
        <p:spPr>
          <a:xfrm>
            <a:off x="4679699" y="4474976"/>
            <a:ext cx="3816000" cy="1709923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10" name="Textplatzhalter 7"/>
          <p:cNvSpPr>
            <a:spLocks noGrp="1"/>
          </p:cNvSpPr>
          <p:nvPr>
            <p:ph type="body" sz="quarter" idx="16"/>
          </p:nvPr>
        </p:nvSpPr>
        <p:spPr>
          <a:xfrm>
            <a:off x="647700" y="1828800"/>
            <a:ext cx="3816000" cy="360000"/>
          </a:xfrm>
          <a:solidFill>
            <a:schemeClr val="accent1"/>
          </a:solidFill>
        </p:spPr>
        <p:txBody>
          <a:bodyPr lIns="72000" rIns="7200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11" name="Textplatzhalter 7"/>
          <p:cNvSpPr>
            <a:spLocks noGrp="1"/>
          </p:cNvSpPr>
          <p:nvPr>
            <p:ph type="body" sz="quarter" idx="17"/>
          </p:nvPr>
        </p:nvSpPr>
        <p:spPr>
          <a:xfrm>
            <a:off x="4681888" y="1828800"/>
            <a:ext cx="3816000" cy="360000"/>
          </a:xfrm>
          <a:solidFill>
            <a:schemeClr val="accent1"/>
          </a:solidFill>
        </p:spPr>
        <p:txBody>
          <a:bodyPr lIns="72000" rIns="7200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12" name="Textplatzhalter 7"/>
          <p:cNvSpPr>
            <a:spLocks noGrp="1"/>
          </p:cNvSpPr>
          <p:nvPr>
            <p:ph type="body" sz="quarter" idx="18"/>
          </p:nvPr>
        </p:nvSpPr>
        <p:spPr>
          <a:xfrm>
            <a:off x="647700" y="4114977"/>
            <a:ext cx="3816000" cy="360000"/>
          </a:xfrm>
          <a:solidFill>
            <a:schemeClr val="accent1"/>
          </a:solidFill>
        </p:spPr>
        <p:txBody>
          <a:bodyPr lIns="72000" rIns="7200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13" name="Textplatzhalter 7"/>
          <p:cNvSpPr>
            <a:spLocks noGrp="1"/>
          </p:cNvSpPr>
          <p:nvPr>
            <p:ph type="body" sz="quarter" idx="19"/>
          </p:nvPr>
        </p:nvSpPr>
        <p:spPr>
          <a:xfrm>
            <a:off x="4681888" y="4114977"/>
            <a:ext cx="3816000" cy="360000"/>
          </a:xfrm>
          <a:solidFill>
            <a:schemeClr val="accent1"/>
          </a:solidFill>
        </p:spPr>
        <p:txBody>
          <a:bodyPr lIns="72000" rIns="7200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4760991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sechs  Inhalte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117475" indent="-117475"/>
            <a:r>
              <a:rPr lang="de-DE">
                <a:ea typeface="Roboto" charset="0"/>
                <a:cs typeface="Roboto" charset="0"/>
              </a:rPr>
              <a:t>Peace Research Institute Frankfurt  </a:t>
            </a:r>
            <a:r>
              <a:rPr lang="de-DE">
                <a:solidFill>
                  <a:schemeClr val="accent1"/>
                </a:solidFill>
                <a:ea typeface="Roboto" charset="0"/>
                <a:cs typeface="Roboto" charset="0"/>
              </a:rPr>
              <a:t>/</a:t>
            </a:r>
            <a:r>
              <a:rPr lang="de-DE">
                <a:ea typeface="Roboto" charset="0"/>
                <a:cs typeface="Roboto" charset="0"/>
              </a:rPr>
              <a:t>  Leibniz-Institut Hessische Stiftung Friedens- und Konfliktforschung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>
          <a:xfrm>
            <a:off x="8129561" y="6356350"/>
            <a:ext cx="366138" cy="365125"/>
          </a:xfrm>
        </p:spPr>
        <p:txBody>
          <a:bodyPr/>
          <a:lstStyle/>
          <a:p>
            <a:fld id="{15EB644D-0F47-4E01-B5AC-FB1E42B32BA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647700" y="1828800"/>
            <a:ext cx="2466000" cy="207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7" name="Inhaltsplatzhalter 5"/>
          <p:cNvSpPr>
            <a:spLocks noGrp="1"/>
          </p:cNvSpPr>
          <p:nvPr>
            <p:ph sz="quarter" idx="13"/>
          </p:nvPr>
        </p:nvSpPr>
        <p:spPr>
          <a:xfrm>
            <a:off x="3338699" y="1828800"/>
            <a:ext cx="2466000" cy="207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8" name="Inhaltsplatzhalter 5"/>
          <p:cNvSpPr>
            <a:spLocks noGrp="1"/>
          </p:cNvSpPr>
          <p:nvPr>
            <p:ph sz="quarter" idx="14"/>
          </p:nvPr>
        </p:nvSpPr>
        <p:spPr>
          <a:xfrm>
            <a:off x="6029699" y="1828800"/>
            <a:ext cx="2466000" cy="207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9" name="Inhaltsplatzhalter 5"/>
          <p:cNvSpPr>
            <a:spLocks noGrp="1"/>
          </p:cNvSpPr>
          <p:nvPr>
            <p:ph sz="quarter" idx="15"/>
          </p:nvPr>
        </p:nvSpPr>
        <p:spPr>
          <a:xfrm>
            <a:off x="649889" y="4114900"/>
            <a:ext cx="2466000" cy="207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10" name="Inhaltsplatzhalter 5"/>
          <p:cNvSpPr>
            <a:spLocks noGrp="1"/>
          </p:cNvSpPr>
          <p:nvPr>
            <p:ph sz="quarter" idx="16"/>
          </p:nvPr>
        </p:nvSpPr>
        <p:spPr>
          <a:xfrm>
            <a:off x="3340888" y="4114900"/>
            <a:ext cx="2466000" cy="207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11" name="Inhaltsplatzhalter 5"/>
          <p:cNvSpPr>
            <a:spLocks noGrp="1"/>
          </p:cNvSpPr>
          <p:nvPr>
            <p:ph sz="quarter" idx="17"/>
          </p:nvPr>
        </p:nvSpPr>
        <p:spPr>
          <a:xfrm>
            <a:off x="6031888" y="4114900"/>
            <a:ext cx="2466000" cy="207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4268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sechs  Inhalte vertikal mit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117475" indent="-117475"/>
            <a:r>
              <a:rPr lang="de-DE">
                <a:ea typeface="Roboto" charset="0"/>
                <a:cs typeface="Roboto" charset="0"/>
              </a:rPr>
              <a:t>Peace Research Institute Frankfurt  </a:t>
            </a:r>
            <a:r>
              <a:rPr lang="de-DE">
                <a:solidFill>
                  <a:schemeClr val="accent1"/>
                </a:solidFill>
                <a:ea typeface="Roboto" charset="0"/>
                <a:cs typeface="Roboto" charset="0"/>
              </a:rPr>
              <a:t>/</a:t>
            </a:r>
            <a:r>
              <a:rPr lang="de-DE">
                <a:ea typeface="Roboto" charset="0"/>
                <a:cs typeface="Roboto" charset="0"/>
              </a:rPr>
              <a:t>  Leibniz-Institut Hessische Stiftung Friedens- und Konfliktforschung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>
          <a:xfrm>
            <a:off x="8129561" y="6356350"/>
            <a:ext cx="366138" cy="365125"/>
          </a:xfrm>
        </p:spPr>
        <p:txBody>
          <a:bodyPr/>
          <a:lstStyle/>
          <a:p>
            <a:fld id="{15EB644D-0F47-4E01-B5AC-FB1E42B32BA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647700" y="2188800"/>
            <a:ext cx="2466000" cy="171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7" name="Inhaltsplatzhalter 5"/>
          <p:cNvSpPr>
            <a:spLocks noGrp="1"/>
          </p:cNvSpPr>
          <p:nvPr>
            <p:ph sz="quarter" idx="13"/>
          </p:nvPr>
        </p:nvSpPr>
        <p:spPr>
          <a:xfrm>
            <a:off x="3338699" y="2188800"/>
            <a:ext cx="2466000" cy="171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8" name="Inhaltsplatzhalter 5"/>
          <p:cNvSpPr>
            <a:spLocks noGrp="1"/>
          </p:cNvSpPr>
          <p:nvPr>
            <p:ph sz="quarter" idx="14"/>
          </p:nvPr>
        </p:nvSpPr>
        <p:spPr>
          <a:xfrm>
            <a:off x="6029699" y="2188800"/>
            <a:ext cx="2466000" cy="171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9" name="Inhaltsplatzhalter 5"/>
          <p:cNvSpPr>
            <a:spLocks noGrp="1"/>
          </p:cNvSpPr>
          <p:nvPr>
            <p:ph sz="quarter" idx="15"/>
          </p:nvPr>
        </p:nvSpPr>
        <p:spPr>
          <a:xfrm>
            <a:off x="649889" y="4474900"/>
            <a:ext cx="2466000" cy="171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10" name="Inhaltsplatzhalter 5"/>
          <p:cNvSpPr>
            <a:spLocks noGrp="1"/>
          </p:cNvSpPr>
          <p:nvPr>
            <p:ph sz="quarter" idx="16"/>
          </p:nvPr>
        </p:nvSpPr>
        <p:spPr>
          <a:xfrm>
            <a:off x="3340888" y="4474900"/>
            <a:ext cx="2466000" cy="171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11" name="Inhaltsplatzhalter 5"/>
          <p:cNvSpPr>
            <a:spLocks noGrp="1"/>
          </p:cNvSpPr>
          <p:nvPr>
            <p:ph sz="quarter" idx="17"/>
          </p:nvPr>
        </p:nvSpPr>
        <p:spPr>
          <a:xfrm>
            <a:off x="6031888" y="4474900"/>
            <a:ext cx="2466000" cy="171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12" name="Textplatzhalter 7"/>
          <p:cNvSpPr>
            <a:spLocks noGrp="1"/>
          </p:cNvSpPr>
          <p:nvPr>
            <p:ph type="body" sz="quarter" idx="18"/>
          </p:nvPr>
        </p:nvSpPr>
        <p:spPr>
          <a:xfrm>
            <a:off x="647700" y="1828800"/>
            <a:ext cx="2466000" cy="360000"/>
          </a:xfrm>
          <a:solidFill>
            <a:schemeClr val="accent1"/>
          </a:solidFill>
        </p:spPr>
        <p:txBody>
          <a:bodyPr lIns="72000" rIns="7200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13" name="Textplatzhalter 7"/>
          <p:cNvSpPr>
            <a:spLocks noGrp="1"/>
          </p:cNvSpPr>
          <p:nvPr>
            <p:ph type="body" sz="quarter" idx="19"/>
          </p:nvPr>
        </p:nvSpPr>
        <p:spPr>
          <a:xfrm>
            <a:off x="3338699" y="1828800"/>
            <a:ext cx="2466000" cy="360000"/>
          </a:xfrm>
          <a:solidFill>
            <a:schemeClr val="accent1"/>
          </a:solidFill>
        </p:spPr>
        <p:txBody>
          <a:bodyPr lIns="72000" rIns="7200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14" name="Textplatzhalter 7"/>
          <p:cNvSpPr>
            <a:spLocks noGrp="1"/>
          </p:cNvSpPr>
          <p:nvPr>
            <p:ph type="body" sz="quarter" idx="20"/>
          </p:nvPr>
        </p:nvSpPr>
        <p:spPr>
          <a:xfrm>
            <a:off x="6029699" y="1828800"/>
            <a:ext cx="2466000" cy="360000"/>
          </a:xfrm>
          <a:solidFill>
            <a:schemeClr val="accent1"/>
          </a:solidFill>
        </p:spPr>
        <p:txBody>
          <a:bodyPr lIns="72000" rIns="7200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15" name="Textplatzhalter 7"/>
          <p:cNvSpPr>
            <a:spLocks noGrp="1"/>
          </p:cNvSpPr>
          <p:nvPr>
            <p:ph type="body" sz="quarter" idx="21"/>
          </p:nvPr>
        </p:nvSpPr>
        <p:spPr>
          <a:xfrm>
            <a:off x="647700" y="4114900"/>
            <a:ext cx="2466000" cy="360000"/>
          </a:xfrm>
          <a:solidFill>
            <a:schemeClr val="accent1"/>
          </a:solidFill>
        </p:spPr>
        <p:txBody>
          <a:bodyPr lIns="72000" rIns="7200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16" name="Textplatzhalter 7"/>
          <p:cNvSpPr>
            <a:spLocks noGrp="1"/>
          </p:cNvSpPr>
          <p:nvPr>
            <p:ph type="body" sz="quarter" idx="22"/>
          </p:nvPr>
        </p:nvSpPr>
        <p:spPr>
          <a:xfrm>
            <a:off x="3338699" y="4114900"/>
            <a:ext cx="2466000" cy="360000"/>
          </a:xfrm>
          <a:solidFill>
            <a:schemeClr val="accent1"/>
          </a:solidFill>
        </p:spPr>
        <p:txBody>
          <a:bodyPr lIns="72000" rIns="7200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17" name="Textplatzhalter 7"/>
          <p:cNvSpPr>
            <a:spLocks noGrp="1"/>
          </p:cNvSpPr>
          <p:nvPr>
            <p:ph type="body" sz="quarter" idx="23"/>
          </p:nvPr>
        </p:nvSpPr>
        <p:spPr>
          <a:xfrm>
            <a:off x="6029699" y="4114900"/>
            <a:ext cx="2466000" cy="360000"/>
          </a:xfrm>
          <a:solidFill>
            <a:schemeClr val="accent1"/>
          </a:solidFill>
        </p:spPr>
        <p:txBody>
          <a:bodyPr lIns="72000" rIns="7200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6004757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acht Inhalte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117475" indent="-117475"/>
            <a:r>
              <a:rPr lang="de-DE">
                <a:ea typeface="Roboto" charset="0"/>
                <a:cs typeface="Roboto" charset="0"/>
              </a:rPr>
              <a:t>Peace Research Institute Frankfurt  </a:t>
            </a:r>
            <a:r>
              <a:rPr lang="de-DE">
                <a:solidFill>
                  <a:schemeClr val="accent1"/>
                </a:solidFill>
                <a:ea typeface="Roboto" charset="0"/>
                <a:cs typeface="Roboto" charset="0"/>
              </a:rPr>
              <a:t>/</a:t>
            </a:r>
            <a:r>
              <a:rPr lang="de-DE">
                <a:ea typeface="Roboto" charset="0"/>
                <a:cs typeface="Roboto" charset="0"/>
              </a:rPr>
              <a:t>  Leibniz-Institut Hessische Stiftung Friedens- und Konfliktforschung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>
          <a:xfrm>
            <a:off x="8129561" y="6356350"/>
            <a:ext cx="366138" cy="365125"/>
          </a:xfrm>
        </p:spPr>
        <p:txBody>
          <a:bodyPr/>
          <a:lstStyle/>
          <a:p>
            <a:fld id="{15EB644D-0F47-4E01-B5AC-FB1E42B32BA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647700" y="1828800"/>
            <a:ext cx="1800000" cy="207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7" name="Inhaltsplatzhalter 5"/>
          <p:cNvSpPr>
            <a:spLocks noGrp="1"/>
          </p:cNvSpPr>
          <p:nvPr>
            <p:ph sz="quarter" idx="13"/>
          </p:nvPr>
        </p:nvSpPr>
        <p:spPr>
          <a:xfrm>
            <a:off x="2663700" y="1828800"/>
            <a:ext cx="1800000" cy="207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8" name="Inhaltsplatzhalter 5"/>
          <p:cNvSpPr>
            <a:spLocks noGrp="1"/>
          </p:cNvSpPr>
          <p:nvPr>
            <p:ph sz="quarter" idx="14"/>
          </p:nvPr>
        </p:nvSpPr>
        <p:spPr>
          <a:xfrm>
            <a:off x="4679700" y="1828800"/>
            <a:ext cx="1800000" cy="207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9" name="Inhaltsplatzhalter 5"/>
          <p:cNvSpPr>
            <a:spLocks noGrp="1"/>
          </p:cNvSpPr>
          <p:nvPr>
            <p:ph sz="quarter" idx="15"/>
          </p:nvPr>
        </p:nvSpPr>
        <p:spPr>
          <a:xfrm>
            <a:off x="6695699" y="1828800"/>
            <a:ext cx="1800000" cy="207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10" name="Inhaltsplatzhalter 5"/>
          <p:cNvSpPr>
            <a:spLocks noGrp="1"/>
          </p:cNvSpPr>
          <p:nvPr>
            <p:ph sz="quarter" idx="16"/>
          </p:nvPr>
        </p:nvSpPr>
        <p:spPr>
          <a:xfrm>
            <a:off x="647698" y="4114900"/>
            <a:ext cx="1800000" cy="207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11" name="Inhaltsplatzhalter 5"/>
          <p:cNvSpPr>
            <a:spLocks noGrp="1"/>
          </p:cNvSpPr>
          <p:nvPr>
            <p:ph sz="quarter" idx="17"/>
          </p:nvPr>
        </p:nvSpPr>
        <p:spPr>
          <a:xfrm>
            <a:off x="2663698" y="4114900"/>
            <a:ext cx="1800000" cy="207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12" name="Inhaltsplatzhalter 5"/>
          <p:cNvSpPr>
            <a:spLocks noGrp="1"/>
          </p:cNvSpPr>
          <p:nvPr>
            <p:ph sz="quarter" idx="18"/>
          </p:nvPr>
        </p:nvSpPr>
        <p:spPr>
          <a:xfrm>
            <a:off x="4679698" y="4114900"/>
            <a:ext cx="1800000" cy="207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13" name="Inhaltsplatzhalter 5"/>
          <p:cNvSpPr>
            <a:spLocks noGrp="1"/>
          </p:cNvSpPr>
          <p:nvPr>
            <p:ph sz="quarter" idx="19"/>
          </p:nvPr>
        </p:nvSpPr>
        <p:spPr>
          <a:xfrm>
            <a:off x="6695697" y="4114900"/>
            <a:ext cx="1800000" cy="207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84775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acht Inhalte vertikal mit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117475" indent="-117475"/>
            <a:r>
              <a:rPr lang="de-DE">
                <a:ea typeface="Roboto" charset="0"/>
                <a:cs typeface="Roboto" charset="0"/>
              </a:rPr>
              <a:t>Peace Research Institute Frankfurt  </a:t>
            </a:r>
            <a:r>
              <a:rPr lang="de-DE">
                <a:solidFill>
                  <a:schemeClr val="accent1"/>
                </a:solidFill>
                <a:ea typeface="Roboto" charset="0"/>
                <a:cs typeface="Roboto" charset="0"/>
              </a:rPr>
              <a:t>/</a:t>
            </a:r>
            <a:r>
              <a:rPr lang="de-DE">
                <a:ea typeface="Roboto" charset="0"/>
                <a:cs typeface="Roboto" charset="0"/>
              </a:rPr>
              <a:t>  Leibniz-Institut Hessische Stiftung Friedens- und Konfliktforschung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>
          <a:xfrm>
            <a:off x="8129561" y="6356350"/>
            <a:ext cx="366138" cy="365125"/>
          </a:xfrm>
        </p:spPr>
        <p:txBody>
          <a:bodyPr/>
          <a:lstStyle/>
          <a:p>
            <a:fld id="{15EB644D-0F47-4E01-B5AC-FB1E42B32BA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647700" y="2188800"/>
            <a:ext cx="1800000" cy="171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7" name="Inhaltsplatzhalter 5"/>
          <p:cNvSpPr>
            <a:spLocks noGrp="1"/>
          </p:cNvSpPr>
          <p:nvPr>
            <p:ph sz="quarter" idx="13"/>
          </p:nvPr>
        </p:nvSpPr>
        <p:spPr>
          <a:xfrm>
            <a:off x="2663700" y="2188800"/>
            <a:ext cx="1800000" cy="171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8" name="Inhaltsplatzhalter 5"/>
          <p:cNvSpPr>
            <a:spLocks noGrp="1"/>
          </p:cNvSpPr>
          <p:nvPr>
            <p:ph sz="quarter" idx="14"/>
          </p:nvPr>
        </p:nvSpPr>
        <p:spPr>
          <a:xfrm>
            <a:off x="4679700" y="2188800"/>
            <a:ext cx="1800000" cy="171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9" name="Inhaltsplatzhalter 5"/>
          <p:cNvSpPr>
            <a:spLocks noGrp="1"/>
          </p:cNvSpPr>
          <p:nvPr>
            <p:ph sz="quarter" idx="15"/>
          </p:nvPr>
        </p:nvSpPr>
        <p:spPr>
          <a:xfrm>
            <a:off x="6695699" y="2188800"/>
            <a:ext cx="1800000" cy="171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10" name="Inhaltsplatzhalter 5"/>
          <p:cNvSpPr>
            <a:spLocks noGrp="1"/>
          </p:cNvSpPr>
          <p:nvPr>
            <p:ph sz="quarter" idx="16"/>
          </p:nvPr>
        </p:nvSpPr>
        <p:spPr>
          <a:xfrm>
            <a:off x="647698" y="4474900"/>
            <a:ext cx="1800000" cy="171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11" name="Inhaltsplatzhalter 5"/>
          <p:cNvSpPr>
            <a:spLocks noGrp="1"/>
          </p:cNvSpPr>
          <p:nvPr>
            <p:ph sz="quarter" idx="17"/>
          </p:nvPr>
        </p:nvSpPr>
        <p:spPr>
          <a:xfrm>
            <a:off x="2663698" y="4474900"/>
            <a:ext cx="1800000" cy="171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12" name="Inhaltsplatzhalter 5"/>
          <p:cNvSpPr>
            <a:spLocks noGrp="1"/>
          </p:cNvSpPr>
          <p:nvPr>
            <p:ph sz="quarter" idx="18"/>
          </p:nvPr>
        </p:nvSpPr>
        <p:spPr>
          <a:xfrm>
            <a:off x="4679698" y="4474900"/>
            <a:ext cx="1800000" cy="171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13" name="Inhaltsplatzhalter 5"/>
          <p:cNvSpPr>
            <a:spLocks noGrp="1"/>
          </p:cNvSpPr>
          <p:nvPr>
            <p:ph sz="quarter" idx="19"/>
          </p:nvPr>
        </p:nvSpPr>
        <p:spPr>
          <a:xfrm>
            <a:off x="6695697" y="4474900"/>
            <a:ext cx="1800000" cy="171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14" name="Textplatzhalter 7"/>
          <p:cNvSpPr>
            <a:spLocks noGrp="1"/>
          </p:cNvSpPr>
          <p:nvPr>
            <p:ph type="body" sz="quarter" idx="20"/>
          </p:nvPr>
        </p:nvSpPr>
        <p:spPr>
          <a:xfrm>
            <a:off x="647700" y="1828800"/>
            <a:ext cx="1800000" cy="360000"/>
          </a:xfrm>
          <a:solidFill>
            <a:schemeClr val="accent1"/>
          </a:solidFill>
        </p:spPr>
        <p:txBody>
          <a:bodyPr lIns="72000" rIns="7200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15" name="Textplatzhalter 7"/>
          <p:cNvSpPr>
            <a:spLocks noGrp="1"/>
          </p:cNvSpPr>
          <p:nvPr>
            <p:ph type="body" sz="quarter" idx="21"/>
          </p:nvPr>
        </p:nvSpPr>
        <p:spPr>
          <a:xfrm>
            <a:off x="2663700" y="1828800"/>
            <a:ext cx="1800000" cy="360000"/>
          </a:xfrm>
          <a:solidFill>
            <a:schemeClr val="accent1"/>
          </a:solidFill>
        </p:spPr>
        <p:txBody>
          <a:bodyPr lIns="72000" rIns="7200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16" name="Textplatzhalter 7"/>
          <p:cNvSpPr>
            <a:spLocks noGrp="1"/>
          </p:cNvSpPr>
          <p:nvPr>
            <p:ph type="body" sz="quarter" idx="22"/>
          </p:nvPr>
        </p:nvSpPr>
        <p:spPr>
          <a:xfrm>
            <a:off x="4679700" y="1828800"/>
            <a:ext cx="1800000" cy="360000"/>
          </a:xfrm>
          <a:solidFill>
            <a:schemeClr val="accent1"/>
          </a:solidFill>
        </p:spPr>
        <p:txBody>
          <a:bodyPr lIns="72000" rIns="7200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17" name="Textplatzhalter 7"/>
          <p:cNvSpPr>
            <a:spLocks noGrp="1"/>
          </p:cNvSpPr>
          <p:nvPr>
            <p:ph type="body" sz="quarter" idx="23"/>
          </p:nvPr>
        </p:nvSpPr>
        <p:spPr>
          <a:xfrm>
            <a:off x="6695699" y="1828800"/>
            <a:ext cx="1800000" cy="360000"/>
          </a:xfrm>
          <a:solidFill>
            <a:schemeClr val="accent1"/>
          </a:solidFill>
        </p:spPr>
        <p:txBody>
          <a:bodyPr lIns="72000" rIns="7200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18" name="Textplatzhalter 7"/>
          <p:cNvSpPr>
            <a:spLocks noGrp="1"/>
          </p:cNvSpPr>
          <p:nvPr>
            <p:ph type="body" sz="quarter" idx="24"/>
          </p:nvPr>
        </p:nvSpPr>
        <p:spPr>
          <a:xfrm>
            <a:off x="647698" y="4114900"/>
            <a:ext cx="1800000" cy="360000"/>
          </a:xfrm>
          <a:solidFill>
            <a:schemeClr val="accent1"/>
          </a:solidFill>
        </p:spPr>
        <p:txBody>
          <a:bodyPr lIns="72000" rIns="7200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19" name="Textplatzhalter 7"/>
          <p:cNvSpPr>
            <a:spLocks noGrp="1"/>
          </p:cNvSpPr>
          <p:nvPr>
            <p:ph type="body" sz="quarter" idx="25"/>
          </p:nvPr>
        </p:nvSpPr>
        <p:spPr>
          <a:xfrm>
            <a:off x="2663698" y="4114900"/>
            <a:ext cx="1800000" cy="360000"/>
          </a:xfrm>
          <a:solidFill>
            <a:schemeClr val="accent1"/>
          </a:solidFill>
        </p:spPr>
        <p:txBody>
          <a:bodyPr lIns="72000" rIns="7200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20" name="Textplatzhalter 7"/>
          <p:cNvSpPr>
            <a:spLocks noGrp="1"/>
          </p:cNvSpPr>
          <p:nvPr>
            <p:ph type="body" sz="quarter" idx="26"/>
          </p:nvPr>
        </p:nvSpPr>
        <p:spPr>
          <a:xfrm>
            <a:off x="4679698" y="4114900"/>
            <a:ext cx="1800000" cy="360000"/>
          </a:xfrm>
          <a:solidFill>
            <a:schemeClr val="accent1"/>
          </a:solidFill>
        </p:spPr>
        <p:txBody>
          <a:bodyPr lIns="72000" rIns="7200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21" name="Textplatzhalter 7"/>
          <p:cNvSpPr>
            <a:spLocks noGrp="1"/>
          </p:cNvSpPr>
          <p:nvPr>
            <p:ph type="body" sz="quarter" idx="27"/>
          </p:nvPr>
        </p:nvSpPr>
        <p:spPr>
          <a:xfrm>
            <a:off x="6695697" y="4114900"/>
            <a:ext cx="1800000" cy="360000"/>
          </a:xfrm>
          <a:solidFill>
            <a:schemeClr val="accent1"/>
          </a:solidFill>
        </p:spPr>
        <p:txBody>
          <a:bodyPr lIns="72000" rIns="7200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6768000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inks /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117475" indent="-117475"/>
            <a:r>
              <a:rPr lang="de-DE">
                <a:ea typeface="Roboto" charset="0"/>
                <a:cs typeface="Roboto" charset="0"/>
              </a:rPr>
              <a:t>Peace Research Institute Frankfurt  </a:t>
            </a:r>
            <a:r>
              <a:rPr lang="de-DE">
                <a:solidFill>
                  <a:schemeClr val="accent1"/>
                </a:solidFill>
                <a:ea typeface="Roboto" charset="0"/>
                <a:cs typeface="Roboto" charset="0"/>
              </a:rPr>
              <a:t>/</a:t>
            </a:r>
            <a:r>
              <a:rPr lang="de-DE">
                <a:ea typeface="Roboto" charset="0"/>
                <a:cs typeface="Roboto" charset="0"/>
              </a:rPr>
              <a:t>  Leibniz-Institut Hessische Stiftung Friedens- und Konfliktforschung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EB644D-0F47-4E01-B5AC-FB1E42B32BA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2"/>
          </p:nvPr>
        </p:nvSpPr>
        <p:spPr>
          <a:xfrm>
            <a:off x="5077838" y="1828800"/>
            <a:ext cx="3420051" cy="43561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647700" y="1828800"/>
            <a:ext cx="4212000" cy="43561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0048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 links / Tex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117475" indent="-117475"/>
            <a:r>
              <a:rPr lang="de-DE">
                <a:ea typeface="Roboto" charset="0"/>
                <a:cs typeface="Roboto" charset="0"/>
              </a:rPr>
              <a:t>Peace Research Institute Frankfurt  </a:t>
            </a:r>
            <a:r>
              <a:rPr lang="de-DE">
                <a:solidFill>
                  <a:schemeClr val="accent1"/>
                </a:solidFill>
                <a:ea typeface="Roboto" charset="0"/>
                <a:cs typeface="Roboto" charset="0"/>
              </a:rPr>
              <a:t>/</a:t>
            </a:r>
            <a:r>
              <a:rPr lang="de-DE">
                <a:ea typeface="Roboto" charset="0"/>
                <a:cs typeface="Roboto" charset="0"/>
              </a:rPr>
              <a:t>  Leibniz-Institut Hessische Stiftung Friedens- und Konfliktforschung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>
          <a:xfrm>
            <a:off x="8129561" y="6356350"/>
            <a:ext cx="366138" cy="365125"/>
          </a:xfrm>
        </p:spPr>
        <p:txBody>
          <a:bodyPr/>
          <a:lstStyle/>
          <a:p>
            <a:fld id="{15EB644D-0F47-4E01-B5AC-FB1E42B32BA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2"/>
          </p:nvPr>
        </p:nvSpPr>
        <p:spPr>
          <a:xfrm>
            <a:off x="647698" y="1828800"/>
            <a:ext cx="3780000" cy="43561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643699" y="1828800"/>
            <a:ext cx="3852000" cy="43561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68893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inks / Triple Bilder recht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7699" y="1088570"/>
            <a:ext cx="5683431" cy="62824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117475" indent="-117475"/>
            <a:r>
              <a:rPr lang="de-DE">
                <a:ea typeface="Roboto" charset="0"/>
                <a:cs typeface="Roboto" charset="0"/>
              </a:rPr>
              <a:t>Peace Research Institute Frankfurt  </a:t>
            </a:r>
            <a:r>
              <a:rPr lang="de-DE">
                <a:solidFill>
                  <a:schemeClr val="accent1"/>
                </a:solidFill>
                <a:ea typeface="Roboto" charset="0"/>
                <a:cs typeface="Roboto" charset="0"/>
              </a:rPr>
              <a:t>/</a:t>
            </a:r>
            <a:r>
              <a:rPr lang="de-DE">
                <a:ea typeface="Roboto" charset="0"/>
                <a:cs typeface="Roboto" charset="0"/>
              </a:rPr>
              <a:t>  Leibniz-Institut Hessische Stiftung Friedens- und Konfliktforschung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>
          <a:xfrm>
            <a:off x="8129561" y="6356350"/>
            <a:ext cx="366138" cy="365125"/>
          </a:xfrm>
        </p:spPr>
        <p:txBody>
          <a:bodyPr/>
          <a:lstStyle/>
          <a:p>
            <a:fld id="{15EB644D-0F47-4E01-B5AC-FB1E42B32BA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2"/>
          </p:nvPr>
        </p:nvSpPr>
        <p:spPr>
          <a:xfrm>
            <a:off x="6155699" y="1828800"/>
            <a:ext cx="2340000" cy="1368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647699" y="1828800"/>
            <a:ext cx="5292000" cy="43561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7" name="Bildplatzhalter 5"/>
          <p:cNvSpPr>
            <a:spLocks noGrp="1"/>
          </p:cNvSpPr>
          <p:nvPr>
            <p:ph type="pic" sz="quarter" idx="14"/>
          </p:nvPr>
        </p:nvSpPr>
        <p:spPr>
          <a:xfrm>
            <a:off x="6155699" y="3322850"/>
            <a:ext cx="2340000" cy="1368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9" name="Bildplatzhalter 5"/>
          <p:cNvSpPr>
            <a:spLocks noGrp="1"/>
          </p:cNvSpPr>
          <p:nvPr>
            <p:ph type="pic" sz="quarter" idx="15"/>
          </p:nvPr>
        </p:nvSpPr>
        <p:spPr>
          <a:xfrm>
            <a:off x="6155699" y="4816900"/>
            <a:ext cx="2340000" cy="1368000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12021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inks / Triple Bilder rechts umfließ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7699" y="1088570"/>
            <a:ext cx="5683431" cy="62824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117475" indent="-117475"/>
            <a:r>
              <a:rPr lang="de-DE">
                <a:ea typeface="Roboto" charset="0"/>
                <a:cs typeface="Roboto" charset="0"/>
              </a:rPr>
              <a:t>Peace Research Institute Frankfurt  </a:t>
            </a:r>
            <a:r>
              <a:rPr lang="de-DE">
                <a:solidFill>
                  <a:schemeClr val="accent1"/>
                </a:solidFill>
                <a:ea typeface="Roboto" charset="0"/>
                <a:cs typeface="Roboto" charset="0"/>
              </a:rPr>
              <a:t>/</a:t>
            </a:r>
            <a:r>
              <a:rPr lang="de-DE">
                <a:ea typeface="Roboto" charset="0"/>
                <a:cs typeface="Roboto" charset="0"/>
              </a:rPr>
              <a:t>  Leibniz-Institut Hessische Stiftung Friedens- und Konfliktforschung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>
          <a:xfrm>
            <a:off x="8129561" y="6356350"/>
            <a:ext cx="366138" cy="365125"/>
          </a:xfrm>
        </p:spPr>
        <p:txBody>
          <a:bodyPr/>
          <a:lstStyle/>
          <a:p>
            <a:fld id="{15EB644D-0F47-4E01-B5AC-FB1E42B32BA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2"/>
          </p:nvPr>
        </p:nvSpPr>
        <p:spPr>
          <a:xfrm>
            <a:off x="5795699" y="1828800"/>
            <a:ext cx="2700000" cy="1800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647699" y="1828800"/>
            <a:ext cx="4912697" cy="180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7" name="Bildplatzhalter 5"/>
          <p:cNvSpPr>
            <a:spLocks noGrp="1"/>
          </p:cNvSpPr>
          <p:nvPr>
            <p:ph type="pic" sz="quarter" idx="14"/>
          </p:nvPr>
        </p:nvSpPr>
        <p:spPr>
          <a:xfrm>
            <a:off x="5795699" y="3878101"/>
            <a:ext cx="2700000" cy="1800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9" name="Bildplatzhalter 5"/>
          <p:cNvSpPr>
            <a:spLocks noGrp="1"/>
          </p:cNvSpPr>
          <p:nvPr>
            <p:ph type="pic" sz="quarter" idx="15"/>
          </p:nvPr>
        </p:nvSpPr>
        <p:spPr>
          <a:xfrm>
            <a:off x="2860396" y="3878101"/>
            <a:ext cx="2700000" cy="1800000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53025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Highl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GB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117475" indent="-117475"/>
            <a:r>
              <a:rPr lang="de-DE">
                <a:ea typeface="Roboto" charset="0"/>
                <a:cs typeface="Roboto" charset="0"/>
              </a:rPr>
              <a:t>Peace Research Institute Frankfurt  </a:t>
            </a:r>
            <a:r>
              <a:rPr lang="de-DE">
                <a:solidFill>
                  <a:schemeClr val="accent1"/>
                </a:solidFill>
                <a:ea typeface="Roboto" charset="0"/>
                <a:cs typeface="Roboto" charset="0"/>
              </a:rPr>
              <a:t>/</a:t>
            </a:r>
            <a:r>
              <a:rPr lang="de-DE">
                <a:ea typeface="Roboto" charset="0"/>
                <a:cs typeface="Roboto" charset="0"/>
              </a:rPr>
              <a:t>  Leibniz-Institut Hessische Stiftung Friedens- und Konfliktforschung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EB644D-0F47-4E01-B5AC-FB1E42B32BA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2"/>
          </p:nvPr>
        </p:nvSpPr>
        <p:spPr>
          <a:xfrm>
            <a:off x="1643974" y="1828800"/>
            <a:ext cx="6853916" cy="43561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647700" y="2348278"/>
            <a:ext cx="2880000" cy="2808000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 lIns="180000" tIns="180000" rIns="180000" bIns="180000" anchor="t" anchorCtr="0"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5368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7698" y="1088570"/>
            <a:ext cx="5832000" cy="62824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7699" y="1825624"/>
            <a:ext cx="7848000" cy="435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7699" y="6356351"/>
            <a:ext cx="727940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171450" indent="-171450" algn="l">
              <a:buClr>
                <a:schemeClr val="accent1"/>
              </a:buClr>
              <a:buFont typeface="Roboto" panose="020B0604020202020204" charset="0"/>
              <a:buChar char="/"/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marL="117475" indent="-117475"/>
            <a:r>
              <a:rPr lang="de-DE" dirty="0" err="1">
                <a:ea typeface="Roboto" charset="0"/>
                <a:cs typeface="Roboto" charset="0"/>
              </a:rPr>
              <a:t>Peace</a:t>
            </a:r>
            <a:r>
              <a:rPr lang="de-DE" dirty="0">
                <a:ea typeface="Roboto" charset="0"/>
                <a:cs typeface="Roboto" charset="0"/>
              </a:rPr>
              <a:t> Research Institute Frankfurt  </a:t>
            </a:r>
            <a:r>
              <a:rPr lang="de-DE" dirty="0">
                <a:solidFill>
                  <a:schemeClr val="accent1"/>
                </a:solidFill>
                <a:ea typeface="Roboto" charset="0"/>
                <a:cs typeface="Roboto" charset="0"/>
              </a:rPr>
              <a:t>/</a:t>
            </a:r>
            <a:r>
              <a:rPr lang="de-DE" dirty="0">
                <a:ea typeface="Roboto" charset="0"/>
                <a:cs typeface="Roboto" charset="0"/>
              </a:rPr>
              <a:t>  Leibniz-Institut Hessische Stiftung Friedens- und Konfliktforschung</a:t>
            </a:r>
            <a:endParaRPr lang="de-DE" dirty="0"/>
          </a:p>
        </p:txBody>
      </p:sp>
      <p:sp>
        <p:nvSpPr>
          <p:cNvPr id="19" name="Foliennummernplatzhalter 18"/>
          <p:cNvSpPr>
            <a:spLocks noGrp="1"/>
          </p:cNvSpPr>
          <p:nvPr>
            <p:ph type="sldNum" sz="quarter" idx="4"/>
          </p:nvPr>
        </p:nvSpPr>
        <p:spPr>
          <a:xfrm>
            <a:off x="8129561" y="6356350"/>
            <a:ext cx="36613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5EB644D-0F47-4E01-B5AC-FB1E42B32BA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2917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76" r:id="rId2"/>
    <p:sldLayoutId id="2147483659" r:id="rId3"/>
    <p:sldLayoutId id="2147483660" r:id="rId4"/>
    <p:sldLayoutId id="2147483668" r:id="rId5"/>
    <p:sldLayoutId id="2147483661" r:id="rId6"/>
    <p:sldLayoutId id="2147483669" r:id="rId7"/>
    <p:sldLayoutId id="2147483662" r:id="rId8"/>
    <p:sldLayoutId id="2147483670" r:id="rId9"/>
    <p:sldLayoutId id="2147483663" r:id="rId10"/>
    <p:sldLayoutId id="2147483671" r:id="rId11"/>
    <p:sldLayoutId id="2147483664" r:id="rId12"/>
    <p:sldLayoutId id="2147483672" r:id="rId13"/>
    <p:sldLayoutId id="2147483665" r:id="rId14"/>
    <p:sldLayoutId id="2147483673" r:id="rId15"/>
    <p:sldLayoutId id="2147483666" r:id="rId16"/>
    <p:sldLayoutId id="2147483674" r:id="rId17"/>
    <p:sldLayoutId id="2147483667" r:id="rId18"/>
    <p:sldLayoutId id="2147483675" r:id="rId19"/>
    <p:sldLayoutId id="2147483654" r:id="rId20"/>
    <p:sldLayoutId id="2147483655" r:id="rId21"/>
    <p:sldLayoutId id="2147483656" r:id="rId22"/>
    <p:sldLayoutId id="2147483657" r:id="rId23"/>
    <p:sldLayoutId id="2147483658" r:id="rId2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+mj-lt"/>
          <a:ea typeface="Roboto Condensed" charset="0"/>
          <a:cs typeface="Roboto Condensed" charset="0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800"/>
        </a:spcBef>
        <a:buFontTx/>
        <a:buNone/>
        <a:defRPr sz="1800" kern="1200">
          <a:solidFill>
            <a:schemeClr val="tx1"/>
          </a:solidFill>
          <a:latin typeface="+mn-lt"/>
          <a:ea typeface="Roboto" charset="0"/>
          <a:cs typeface="Roboto" charset="0"/>
        </a:defRPr>
      </a:lvl1pPr>
      <a:lvl2pPr marL="230400" indent="-228600" algn="l" defTabSz="914400" rtl="0" eaLnBrk="1" latinLnBrk="0" hangingPunct="1">
        <a:lnSpc>
          <a:spcPct val="130000"/>
        </a:lnSpc>
        <a:spcBef>
          <a:spcPts val="800"/>
        </a:spcBef>
        <a:buClr>
          <a:schemeClr val="accent1"/>
        </a:buClr>
        <a:buFont typeface="Roboto" panose="020B0604020202020204" charset="0"/>
        <a:buChar char="/"/>
        <a:defRPr sz="1800" kern="1200">
          <a:solidFill>
            <a:schemeClr val="tx1"/>
          </a:solidFill>
          <a:latin typeface="+mn-lt"/>
          <a:ea typeface="Roboto" charset="0"/>
          <a:cs typeface="Roboto" charset="0"/>
        </a:defRPr>
      </a:lvl2pPr>
      <a:lvl3pPr marL="468000" indent="-228600" algn="l" defTabSz="914400" rtl="0" eaLnBrk="1" latinLnBrk="0" hangingPunct="1">
        <a:lnSpc>
          <a:spcPct val="130000"/>
        </a:lnSpc>
        <a:spcBef>
          <a:spcPts val="800"/>
        </a:spcBef>
        <a:buClr>
          <a:schemeClr val="accent1"/>
        </a:buClr>
        <a:buFont typeface="Roboto" panose="020B0604020202020204" charset="0"/>
        <a:buChar char="/"/>
        <a:defRPr sz="1800" kern="1200">
          <a:solidFill>
            <a:schemeClr val="tx1"/>
          </a:solidFill>
          <a:latin typeface="+mn-lt"/>
          <a:ea typeface="Roboto" charset="0"/>
          <a:cs typeface="Roboto" charset="0"/>
        </a:defRPr>
      </a:lvl3pPr>
      <a:lvl4pPr marL="720000" indent="-228600" algn="l" defTabSz="914400" rtl="0" eaLnBrk="1" latinLnBrk="0" hangingPunct="1">
        <a:lnSpc>
          <a:spcPct val="130000"/>
        </a:lnSpc>
        <a:spcBef>
          <a:spcPts val="800"/>
        </a:spcBef>
        <a:buClr>
          <a:schemeClr val="accent1"/>
        </a:buClr>
        <a:buFont typeface="Roboto" panose="020B0604020202020204" charset="0"/>
        <a:buChar char="/"/>
        <a:defRPr sz="1800" kern="1200">
          <a:solidFill>
            <a:schemeClr val="tx1"/>
          </a:solidFill>
          <a:latin typeface="+mn-lt"/>
          <a:ea typeface="Roboto" charset="0"/>
          <a:cs typeface="Roboto" charset="0"/>
        </a:defRPr>
      </a:lvl4pPr>
      <a:lvl5pPr marL="936000" indent="-228600" algn="l" defTabSz="914400" rtl="0" eaLnBrk="1" latinLnBrk="0" hangingPunct="1">
        <a:lnSpc>
          <a:spcPct val="130000"/>
        </a:lnSpc>
        <a:spcBef>
          <a:spcPts val="800"/>
        </a:spcBef>
        <a:buClr>
          <a:schemeClr val="accent1"/>
        </a:buClr>
        <a:buFont typeface="Roboto" panose="020B0604020202020204" charset="0"/>
        <a:buChar char="/"/>
        <a:defRPr sz="1800" kern="1200">
          <a:solidFill>
            <a:schemeClr val="tx1"/>
          </a:solidFill>
          <a:latin typeface="+mn-lt"/>
          <a:ea typeface="Roboto" charset="0"/>
          <a:cs typeface="Roboto" charset="0"/>
        </a:defRPr>
      </a:lvl5pPr>
      <a:lvl6pPr marL="1162050" indent="-228600" algn="l" defTabSz="914400" rtl="0" eaLnBrk="1" latinLnBrk="0" hangingPunct="1">
        <a:lnSpc>
          <a:spcPct val="130000"/>
        </a:lnSpc>
        <a:spcBef>
          <a:spcPts val="800"/>
        </a:spcBef>
        <a:buClr>
          <a:schemeClr val="accent1"/>
        </a:buClr>
        <a:buFont typeface="Roboto" panose="020B0604020202020204" charset="0"/>
        <a:buChar char="/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395413" indent="-228600" algn="l" defTabSz="914400" rtl="0" eaLnBrk="1" latinLnBrk="0" hangingPunct="1">
        <a:lnSpc>
          <a:spcPct val="130000"/>
        </a:lnSpc>
        <a:spcBef>
          <a:spcPts val="800"/>
        </a:spcBef>
        <a:buClr>
          <a:schemeClr val="accent1"/>
        </a:buClr>
        <a:buFont typeface="Roboto" panose="020B0604020202020204" charset="0"/>
        <a:buChar char="/"/>
        <a:tabLst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619250" indent="-228600" algn="l" defTabSz="914400" rtl="0" eaLnBrk="1" latinLnBrk="0" hangingPunct="1">
        <a:lnSpc>
          <a:spcPct val="130000"/>
        </a:lnSpc>
        <a:spcBef>
          <a:spcPts val="800"/>
        </a:spcBef>
        <a:buClr>
          <a:schemeClr val="accent1"/>
        </a:buClr>
        <a:buFont typeface="Roboto" panose="020B0604020202020204" charset="0"/>
        <a:buChar char="/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843088" indent="-228600" algn="l" defTabSz="914400" rtl="0" eaLnBrk="1" latinLnBrk="0" hangingPunct="1">
        <a:lnSpc>
          <a:spcPct val="130000"/>
        </a:lnSpc>
        <a:spcBef>
          <a:spcPts val="800"/>
        </a:spcBef>
        <a:buClr>
          <a:schemeClr val="accent1"/>
        </a:buClr>
        <a:buFont typeface="Roboto" panose="020B0604020202020204" charset="0"/>
        <a:buChar char="/"/>
        <a:tabLst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if.org/" TargetMode="External"/><Relationship Id="rId2" Type="http://schemas.openxmlformats.org/officeDocument/2006/relationships/hyperlink" Target="http://www.hsfk.de/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>
          <a:xfrm>
            <a:off x="647700" y="3744686"/>
            <a:ext cx="7850188" cy="1246414"/>
          </a:xfrm>
        </p:spPr>
        <p:txBody>
          <a:bodyPr/>
          <a:lstStyle/>
          <a:p>
            <a:pPr algn="r"/>
            <a:r>
              <a:rPr lang="en-US" dirty="0"/>
              <a:t>Addressing Violations of the </a:t>
            </a:r>
            <a:br>
              <a:rPr lang="en-US" dirty="0"/>
            </a:br>
            <a:r>
              <a:rPr lang="en-US" dirty="0"/>
              <a:t>Norm Against Chemical Weapons Use</a:t>
            </a:r>
            <a:endParaRPr lang="en-GB" sz="4000" dirty="0"/>
          </a:p>
        </p:txBody>
      </p:sp>
      <p:sp>
        <p:nvSpPr>
          <p:cNvPr id="6" name="Untertitel 5"/>
          <p:cNvSpPr>
            <a:spLocks noGrp="1"/>
          </p:cNvSpPr>
          <p:nvPr>
            <p:ph type="subTitle" idx="1"/>
          </p:nvPr>
        </p:nvSpPr>
        <p:spPr>
          <a:xfrm>
            <a:off x="647700" y="5078593"/>
            <a:ext cx="7850188" cy="1083168"/>
          </a:xfrm>
        </p:spPr>
        <p:txBody>
          <a:bodyPr/>
          <a:lstStyle/>
          <a:p>
            <a:r>
              <a:rPr lang="de-DE" b="1" dirty="0"/>
              <a:t>Dr. Una Jakob</a:t>
            </a:r>
          </a:p>
          <a:p>
            <a:r>
              <a:rPr lang="en-US" sz="1600" dirty="0"/>
              <a:t>Webinar “Chemical Weapons Arms Control at a Crossroads: Russia, Syria, and the Future of the Chemical Weapons Convention”, 23 March 2021</a:t>
            </a:r>
            <a:endParaRPr lang="de-DE" sz="1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267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647699" y="1088570"/>
            <a:ext cx="7546392" cy="628245"/>
          </a:xfrm>
        </p:spPr>
        <p:txBody>
          <a:bodyPr/>
          <a:lstStyle/>
          <a:p>
            <a:r>
              <a:rPr lang="de-DE" dirty="0"/>
              <a:t>The Norm </a:t>
            </a:r>
            <a:r>
              <a:rPr lang="de-DE" dirty="0" err="1"/>
              <a:t>Against</a:t>
            </a:r>
            <a:r>
              <a:rPr lang="de-DE" dirty="0"/>
              <a:t> Chemical </a:t>
            </a:r>
            <a:r>
              <a:rPr lang="de-DE" dirty="0" err="1"/>
              <a:t>Weapons</a:t>
            </a:r>
            <a:r>
              <a:rPr lang="de-DE" dirty="0"/>
              <a:t> </a:t>
            </a:r>
            <a:r>
              <a:rPr lang="de-DE" dirty="0" err="1"/>
              <a:t>Use</a:t>
            </a:r>
            <a:endParaRPr lang="en-GB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117475" indent="-117475"/>
            <a:r>
              <a:rPr lang="de-DE">
                <a:ea typeface="Roboto" charset="0"/>
                <a:cs typeface="Roboto" charset="0"/>
              </a:rPr>
              <a:t>Peace Research Institute Frankfurt  </a:t>
            </a:r>
            <a:r>
              <a:rPr lang="de-DE">
                <a:solidFill>
                  <a:schemeClr val="accent1"/>
                </a:solidFill>
                <a:ea typeface="Roboto" charset="0"/>
                <a:cs typeface="Roboto" charset="0"/>
              </a:rPr>
              <a:t>/</a:t>
            </a:r>
            <a:r>
              <a:rPr lang="de-DE">
                <a:ea typeface="Roboto" charset="0"/>
                <a:cs typeface="Roboto" charset="0"/>
              </a:rPr>
              <a:t>  Leibniz-Institut Hessische Stiftung Friedens- und Konfliktforschung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EB644D-0F47-4E01-B5AC-FB1E42B32BAE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569703" y="1828800"/>
            <a:ext cx="8006357" cy="4356100"/>
          </a:xfrm>
        </p:spPr>
        <p:txBody>
          <a:bodyPr/>
          <a:lstStyle/>
          <a:p>
            <a:pPr lvl="1"/>
            <a:r>
              <a:rPr lang="de-DE" dirty="0"/>
              <a:t>CW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outlawed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decades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centuries</a:t>
            </a:r>
            <a:endParaRPr lang="de-DE" dirty="0"/>
          </a:p>
          <a:p>
            <a:pPr lvl="2">
              <a:lnSpc>
                <a:spcPct val="100000"/>
              </a:lnSpc>
            </a:pPr>
            <a:r>
              <a:rPr lang="de-DE" sz="1600" dirty="0" err="1"/>
              <a:t>Codified</a:t>
            </a:r>
            <a:r>
              <a:rPr lang="de-DE" sz="1600" dirty="0"/>
              <a:t> in Chemical </a:t>
            </a:r>
            <a:r>
              <a:rPr lang="de-DE" sz="1600" dirty="0" err="1"/>
              <a:t>Weapons</a:t>
            </a:r>
            <a:r>
              <a:rPr lang="de-DE" sz="1600" dirty="0"/>
              <a:t> </a:t>
            </a:r>
            <a:r>
              <a:rPr lang="de-DE" sz="1600" dirty="0" err="1"/>
              <a:t>Convention</a:t>
            </a:r>
            <a:r>
              <a:rPr lang="de-DE" sz="1600" dirty="0"/>
              <a:t> (CWC)</a:t>
            </a:r>
          </a:p>
          <a:p>
            <a:pPr lvl="2">
              <a:lnSpc>
                <a:spcPct val="100000"/>
              </a:lnSpc>
            </a:pPr>
            <a:r>
              <a:rPr lang="de-DE" sz="1600" dirty="0" err="1"/>
              <a:t>Rule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international </a:t>
            </a:r>
            <a:r>
              <a:rPr lang="de-DE" sz="1600" dirty="0" err="1"/>
              <a:t>humanitarian</a:t>
            </a:r>
            <a:r>
              <a:rPr lang="de-DE" sz="1600" dirty="0"/>
              <a:t>, </a:t>
            </a:r>
            <a:r>
              <a:rPr lang="de-DE" sz="1600" dirty="0" err="1"/>
              <a:t>criminal</a:t>
            </a:r>
            <a:r>
              <a:rPr lang="de-DE" sz="1600" dirty="0"/>
              <a:t> </a:t>
            </a:r>
            <a:r>
              <a:rPr lang="de-DE" sz="1600" dirty="0" err="1"/>
              <a:t>and</a:t>
            </a:r>
            <a:r>
              <a:rPr lang="de-DE" sz="1600" dirty="0"/>
              <a:t> </a:t>
            </a:r>
            <a:r>
              <a:rPr lang="de-DE" sz="1600" dirty="0" err="1"/>
              <a:t>customary</a:t>
            </a:r>
            <a:r>
              <a:rPr lang="de-DE" sz="1600" dirty="0"/>
              <a:t> </a:t>
            </a:r>
            <a:r>
              <a:rPr lang="de-DE" sz="1600" dirty="0" err="1"/>
              <a:t>law</a:t>
            </a:r>
            <a:r>
              <a:rPr lang="de-DE" sz="1600" dirty="0"/>
              <a:t> </a:t>
            </a:r>
          </a:p>
          <a:p>
            <a:pPr marL="239400" lvl="2" indent="0">
              <a:lnSpc>
                <a:spcPct val="100000"/>
              </a:lnSpc>
              <a:buNone/>
            </a:pPr>
            <a:endParaRPr lang="de-DE" sz="1600" dirty="0"/>
          </a:p>
          <a:p>
            <a:pPr lvl="1">
              <a:lnSpc>
                <a:spcPct val="100000"/>
              </a:lnSpc>
            </a:pPr>
            <a:r>
              <a:rPr lang="de-DE" dirty="0"/>
              <a:t>A </a:t>
            </a:r>
            <a:r>
              <a:rPr lang="de-DE" dirty="0" err="1"/>
              <a:t>norm‘s</a:t>
            </a:r>
            <a:r>
              <a:rPr lang="de-DE" dirty="0"/>
              <a:t> </a:t>
            </a:r>
            <a:r>
              <a:rPr lang="de-DE" dirty="0" err="1"/>
              <a:t>viability</a:t>
            </a:r>
            <a:r>
              <a:rPr lang="de-DE" dirty="0"/>
              <a:t>  </a:t>
            </a:r>
            <a:r>
              <a:rPr lang="de-DE" dirty="0" err="1"/>
              <a:t>does</a:t>
            </a:r>
            <a:r>
              <a:rPr lang="de-DE" dirty="0"/>
              <a:t> not </a:t>
            </a:r>
            <a:r>
              <a:rPr lang="de-DE" dirty="0" err="1"/>
              <a:t>depend</a:t>
            </a:r>
            <a:r>
              <a:rPr lang="de-DE" dirty="0"/>
              <a:t> on </a:t>
            </a:r>
            <a:r>
              <a:rPr lang="de-DE" dirty="0" err="1"/>
              <a:t>compliance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anyone</a:t>
            </a:r>
            <a:r>
              <a:rPr lang="de-DE" dirty="0"/>
              <a:t> at all </a:t>
            </a:r>
            <a:r>
              <a:rPr lang="de-DE" dirty="0" err="1"/>
              <a:t>times</a:t>
            </a:r>
            <a:endParaRPr lang="de-DE" dirty="0"/>
          </a:p>
          <a:p>
            <a:pPr marL="1800" lvl="1" indent="0">
              <a:lnSpc>
                <a:spcPct val="100000"/>
              </a:lnSpc>
              <a:buNone/>
            </a:pPr>
            <a:r>
              <a:rPr lang="de-DE" dirty="0">
                <a:sym typeface="Wingdings" panose="05000000000000000000" pitchFamily="2" charset="2"/>
              </a:rPr>
              <a:t> </a:t>
            </a:r>
            <a:r>
              <a:rPr lang="de-DE" dirty="0" err="1">
                <a:sym typeface="Wingdings" panose="05000000000000000000" pitchFamily="2" charset="2"/>
              </a:rPr>
              <a:t>violations</a:t>
            </a:r>
            <a:r>
              <a:rPr lang="de-DE" dirty="0">
                <a:sym typeface="Wingdings" panose="05000000000000000000" pitchFamily="2" charset="2"/>
              </a:rPr>
              <a:t> do not </a:t>
            </a:r>
            <a:r>
              <a:rPr lang="de-DE" dirty="0" err="1">
                <a:sym typeface="Wingdings" panose="05000000000000000000" pitchFamily="2" charset="2"/>
              </a:rPr>
              <a:t>automatically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weaken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or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damage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norms</a:t>
            </a:r>
            <a:r>
              <a:rPr lang="de-DE" dirty="0">
                <a:sym typeface="Wingdings" panose="05000000000000000000" pitchFamily="2" charset="2"/>
              </a:rPr>
              <a:t>, </a:t>
            </a:r>
            <a:r>
              <a:rPr lang="de-DE" dirty="0" err="1">
                <a:sym typeface="Wingdings" panose="05000000000000000000" pitchFamily="2" charset="2"/>
              </a:rPr>
              <a:t>reactions</a:t>
            </a:r>
            <a:r>
              <a:rPr lang="de-DE" dirty="0">
                <a:sym typeface="Wingdings" panose="05000000000000000000" pitchFamily="2" charset="2"/>
              </a:rPr>
              <a:t> matter</a:t>
            </a:r>
          </a:p>
          <a:p>
            <a:pPr lvl="1">
              <a:lnSpc>
                <a:spcPct val="100000"/>
              </a:lnSpc>
            </a:pPr>
            <a:endParaRPr lang="de-DE" dirty="0">
              <a:sym typeface="Wingdings" panose="05000000000000000000" pitchFamily="2" charset="2"/>
            </a:endParaRPr>
          </a:p>
          <a:p>
            <a:pPr lvl="1">
              <a:lnSpc>
                <a:spcPct val="100000"/>
              </a:lnSpc>
            </a:pPr>
            <a:r>
              <a:rPr lang="de-DE" dirty="0" err="1">
                <a:sym typeface="Wingdings" panose="05000000000000000000" pitchFamily="2" charset="2"/>
              </a:rPr>
              <a:t>Norms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are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shaped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through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words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and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actions</a:t>
            </a:r>
            <a:r>
              <a:rPr lang="de-DE" dirty="0">
                <a:sym typeface="Wingdings" panose="05000000000000000000" pitchFamily="2" charset="2"/>
              </a:rPr>
              <a:t> </a:t>
            </a:r>
            <a:endParaRPr lang="de-DE" dirty="0"/>
          </a:p>
          <a:p>
            <a:pPr lvl="2">
              <a:lnSpc>
                <a:spcPct val="100000"/>
              </a:lnSpc>
            </a:pPr>
            <a:r>
              <a:rPr lang="de-DE" sz="1600" dirty="0" err="1"/>
              <a:t>Consistent</a:t>
            </a:r>
            <a:r>
              <a:rPr lang="de-DE" sz="1600" dirty="0"/>
              <a:t> </a:t>
            </a:r>
            <a:r>
              <a:rPr lang="de-DE" sz="1600" dirty="0" err="1"/>
              <a:t>reaffirmations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norm‘s</a:t>
            </a:r>
            <a:r>
              <a:rPr lang="de-DE" sz="1600" dirty="0"/>
              <a:t> </a:t>
            </a:r>
            <a:r>
              <a:rPr lang="de-DE" sz="1600" dirty="0" err="1"/>
              <a:t>validity</a:t>
            </a:r>
            <a:r>
              <a:rPr lang="de-DE" sz="1600" dirty="0"/>
              <a:t> </a:t>
            </a:r>
            <a:r>
              <a:rPr lang="de-DE" sz="1600" dirty="0" err="1"/>
              <a:t>help</a:t>
            </a:r>
            <a:r>
              <a:rPr lang="de-DE" sz="1600" dirty="0"/>
              <a:t> </a:t>
            </a:r>
            <a:r>
              <a:rPr lang="de-DE" sz="1600" dirty="0" err="1"/>
              <a:t>uphold</a:t>
            </a:r>
            <a:r>
              <a:rPr lang="de-DE" sz="1600" dirty="0"/>
              <a:t> </a:t>
            </a:r>
            <a:r>
              <a:rPr lang="de-DE" sz="1600" dirty="0" err="1"/>
              <a:t>it</a:t>
            </a:r>
            <a:r>
              <a:rPr lang="de-DE" sz="1600" dirty="0"/>
              <a:t>; </a:t>
            </a:r>
            <a:br>
              <a:rPr lang="de-DE" sz="1600" dirty="0"/>
            </a:br>
            <a:r>
              <a:rPr lang="de-DE" sz="1600" dirty="0" err="1"/>
              <a:t>evoking</a:t>
            </a:r>
            <a:r>
              <a:rPr lang="de-DE" sz="1600" dirty="0"/>
              <a:t> </a:t>
            </a:r>
            <a:r>
              <a:rPr lang="de-DE" sz="1600" dirty="0" err="1"/>
              <a:t>impending</a:t>
            </a:r>
            <a:r>
              <a:rPr lang="de-DE" sz="1600" dirty="0"/>
              <a:t> </a:t>
            </a:r>
            <a:r>
              <a:rPr lang="de-DE" sz="1600" dirty="0" err="1"/>
              <a:t>demise</a:t>
            </a:r>
            <a:r>
              <a:rPr lang="de-DE" sz="1600" dirty="0"/>
              <a:t> </a:t>
            </a:r>
            <a:r>
              <a:rPr lang="de-DE" sz="1600" dirty="0" err="1"/>
              <a:t>may</a:t>
            </a:r>
            <a:r>
              <a:rPr lang="de-DE" sz="1600" dirty="0"/>
              <a:t> </a:t>
            </a:r>
            <a:r>
              <a:rPr lang="de-DE" sz="1600" dirty="0" err="1"/>
              <a:t>be</a:t>
            </a:r>
            <a:r>
              <a:rPr lang="de-DE" sz="1600" dirty="0"/>
              <a:t> </a:t>
            </a:r>
            <a:r>
              <a:rPr lang="de-DE" sz="1600" dirty="0" err="1"/>
              <a:t>counterproductive</a:t>
            </a:r>
            <a:endParaRPr lang="de-DE" sz="1600" dirty="0"/>
          </a:p>
          <a:p>
            <a:pPr lvl="2">
              <a:lnSpc>
                <a:spcPct val="100000"/>
              </a:lnSpc>
            </a:pPr>
            <a:r>
              <a:rPr lang="de-DE" sz="1600" dirty="0" err="1"/>
              <a:t>Reactions</a:t>
            </a:r>
            <a:r>
              <a:rPr lang="de-DE" sz="1600" dirty="0"/>
              <a:t> </a:t>
            </a:r>
            <a:r>
              <a:rPr lang="de-DE" sz="1600" dirty="0" err="1"/>
              <a:t>to</a:t>
            </a:r>
            <a:r>
              <a:rPr lang="de-DE" sz="1600" dirty="0"/>
              <a:t> </a:t>
            </a:r>
            <a:r>
              <a:rPr lang="de-DE" sz="1600" dirty="0" err="1"/>
              <a:t>violations</a:t>
            </a:r>
            <a:r>
              <a:rPr lang="de-DE" sz="1600" dirty="0"/>
              <a:t> – CW </a:t>
            </a:r>
            <a:r>
              <a:rPr lang="de-DE" sz="1600" dirty="0" err="1"/>
              <a:t>use</a:t>
            </a:r>
            <a:r>
              <a:rPr lang="de-DE" sz="1600" dirty="0"/>
              <a:t> – </a:t>
            </a:r>
            <a:r>
              <a:rPr lang="de-DE" sz="1600" dirty="0" err="1"/>
              <a:t>important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49691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647699" y="1088570"/>
            <a:ext cx="7546392" cy="628245"/>
          </a:xfrm>
        </p:spPr>
        <p:txBody>
          <a:bodyPr/>
          <a:lstStyle/>
          <a:p>
            <a:r>
              <a:rPr lang="de-DE" dirty="0" err="1"/>
              <a:t>Possible</a:t>
            </a:r>
            <a:r>
              <a:rPr lang="de-DE" dirty="0"/>
              <a:t> </a:t>
            </a:r>
            <a:r>
              <a:rPr lang="de-DE" dirty="0" err="1"/>
              <a:t>Contexts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Reacting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CW </a:t>
            </a:r>
            <a:r>
              <a:rPr lang="de-DE" dirty="0" err="1"/>
              <a:t>Use</a:t>
            </a:r>
            <a:endParaRPr lang="en-GB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117475" indent="-117475"/>
            <a:r>
              <a:rPr lang="de-DE">
                <a:ea typeface="Roboto" charset="0"/>
                <a:cs typeface="Roboto" charset="0"/>
              </a:rPr>
              <a:t>Peace Research Institute Frankfurt  </a:t>
            </a:r>
            <a:r>
              <a:rPr lang="de-DE">
                <a:solidFill>
                  <a:schemeClr val="accent1"/>
                </a:solidFill>
                <a:ea typeface="Roboto" charset="0"/>
                <a:cs typeface="Roboto" charset="0"/>
              </a:rPr>
              <a:t>/</a:t>
            </a:r>
            <a:r>
              <a:rPr lang="de-DE">
                <a:ea typeface="Roboto" charset="0"/>
                <a:cs typeface="Roboto" charset="0"/>
              </a:rPr>
              <a:t>  Leibniz-Institut Hessische Stiftung Friedens- und Konfliktforschung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EB644D-0F47-4E01-B5AC-FB1E42B32BAE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569703" y="1828800"/>
            <a:ext cx="8006357" cy="4356100"/>
          </a:xfrm>
        </p:spPr>
        <p:txBody>
          <a:bodyPr/>
          <a:lstStyle/>
          <a:p>
            <a:pPr lvl="1">
              <a:spcAft>
                <a:spcPts val="600"/>
              </a:spcAft>
            </a:pPr>
            <a:r>
              <a:rPr lang="de-DE" b="1" dirty="0"/>
              <a:t>CWC: </a:t>
            </a:r>
            <a:r>
              <a:rPr lang="de-DE" sz="1600" dirty="0"/>
              <a:t>CW </a:t>
            </a:r>
            <a:r>
              <a:rPr lang="de-DE" sz="1600" dirty="0" err="1"/>
              <a:t>use</a:t>
            </a:r>
            <a:r>
              <a:rPr lang="de-DE" sz="1600" dirty="0"/>
              <a:t> = </a:t>
            </a:r>
            <a:r>
              <a:rPr lang="de-DE" sz="1600" dirty="0" err="1"/>
              <a:t>treaty</a:t>
            </a:r>
            <a:r>
              <a:rPr lang="de-DE" sz="1600" dirty="0"/>
              <a:t> </a:t>
            </a:r>
            <a:r>
              <a:rPr lang="de-DE" sz="1600" dirty="0" err="1"/>
              <a:t>violation</a:t>
            </a:r>
            <a:r>
              <a:rPr lang="de-DE" sz="1600" dirty="0"/>
              <a:t>; </a:t>
            </a:r>
            <a:r>
              <a:rPr lang="de-DE" sz="1600" i="1" dirty="0" err="1"/>
              <a:t>state</a:t>
            </a:r>
            <a:r>
              <a:rPr lang="de-DE" sz="1600" i="1" dirty="0"/>
              <a:t> </a:t>
            </a:r>
            <a:r>
              <a:rPr lang="de-DE" sz="1600" i="1" dirty="0" err="1"/>
              <a:t>responsibility</a:t>
            </a:r>
            <a:endParaRPr lang="de-DE" i="1" dirty="0"/>
          </a:p>
          <a:p>
            <a:pPr lvl="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de-DE" sz="1600" dirty="0"/>
              <a:t>Treaty </a:t>
            </a:r>
            <a:r>
              <a:rPr lang="de-DE" sz="1600" dirty="0" err="1"/>
              <a:t>procedures</a:t>
            </a:r>
            <a:endParaRPr lang="de-DE" sz="1600" dirty="0"/>
          </a:p>
          <a:p>
            <a:pPr lvl="3">
              <a:lnSpc>
                <a:spcPct val="100000"/>
              </a:lnSpc>
              <a:spcBef>
                <a:spcPts val="0"/>
              </a:spcBef>
            </a:pPr>
            <a:r>
              <a:rPr lang="de-DE" sz="1600" dirty="0"/>
              <a:t>Ad hoc </a:t>
            </a:r>
            <a:r>
              <a:rPr lang="de-DE" sz="1600" dirty="0" err="1"/>
              <a:t>mechanisms</a:t>
            </a:r>
            <a:r>
              <a:rPr lang="de-DE" sz="1600" dirty="0"/>
              <a:t> </a:t>
            </a:r>
            <a:r>
              <a:rPr lang="de-DE" sz="1600" dirty="0" err="1"/>
              <a:t>set</a:t>
            </a:r>
            <a:r>
              <a:rPr lang="de-DE" sz="1600" dirty="0"/>
              <a:t> </a:t>
            </a:r>
            <a:r>
              <a:rPr lang="de-DE" sz="1600" dirty="0" err="1"/>
              <a:t>up</a:t>
            </a:r>
            <a:r>
              <a:rPr lang="de-DE" sz="1600" dirty="0"/>
              <a:t> </a:t>
            </a:r>
            <a:r>
              <a:rPr lang="de-DE" sz="1600" dirty="0" err="1"/>
              <a:t>to</a:t>
            </a:r>
            <a:r>
              <a:rPr lang="de-DE" sz="1600" dirty="0"/>
              <a:t> deal </a:t>
            </a:r>
            <a:r>
              <a:rPr lang="de-DE" sz="1600" dirty="0" err="1"/>
              <a:t>with</a:t>
            </a:r>
            <a:r>
              <a:rPr lang="de-DE" sz="1600" dirty="0"/>
              <a:t> </a:t>
            </a:r>
            <a:r>
              <a:rPr lang="de-DE" sz="1600" dirty="0" err="1"/>
              <a:t>Syrian</a:t>
            </a:r>
            <a:r>
              <a:rPr lang="de-DE" sz="1600" dirty="0"/>
              <a:t> </a:t>
            </a:r>
            <a:r>
              <a:rPr lang="de-DE" sz="1600" dirty="0" err="1"/>
              <a:t>situation</a:t>
            </a:r>
            <a:r>
              <a:rPr lang="de-DE" sz="1600" dirty="0"/>
              <a:t> </a:t>
            </a:r>
            <a:r>
              <a:rPr lang="de-DE" sz="1600" dirty="0" err="1"/>
              <a:t>specifically</a:t>
            </a:r>
            <a:endParaRPr lang="de-DE" sz="1600" dirty="0"/>
          </a:p>
          <a:p>
            <a:pPr marL="239400" lvl="2" indent="0">
              <a:lnSpc>
                <a:spcPct val="100000"/>
              </a:lnSpc>
              <a:buNone/>
            </a:pPr>
            <a:endParaRPr lang="de-DE" sz="1600" dirty="0"/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de-DE" b="1" dirty="0"/>
              <a:t>International </a:t>
            </a:r>
            <a:r>
              <a:rPr lang="de-DE" b="1" dirty="0" err="1"/>
              <a:t>and</a:t>
            </a:r>
            <a:r>
              <a:rPr lang="de-DE" b="1" dirty="0"/>
              <a:t> national </a:t>
            </a:r>
            <a:r>
              <a:rPr lang="de-DE" b="1" dirty="0" err="1"/>
              <a:t>law</a:t>
            </a:r>
            <a:r>
              <a:rPr lang="de-DE" b="1" dirty="0"/>
              <a:t>: </a:t>
            </a:r>
            <a:r>
              <a:rPr lang="de-DE" sz="1600" dirty="0"/>
              <a:t>CW </a:t>
            </a:r>
            <a:r>
              <a:rPr lang="de-DE" sz="1600" dirty="0" err="1"/>
              <a:t>use</a:t>
            </a:r>
            <a:r>
              <a:rPr lang="de-DE" sz="1600" dirty="0"/>
              <a:t> = „</a:t>
            </a:r>
            <a:r>
              <a:rPr lang="de-DE" sz="1600" dirty="0" err="1"/>
              <a:t>serious</a:t>
            </a:r>
            <a:r>
              <a:rPr lang="de-DE" sz="1600" dirty="0"/>
              <a:t> </a:t>
            </a:r>
            <a:r>
              <a:rPr lang="de-DE" sz="1600" dirty="0" err="1"/>
              <a:t>violation</a:t>
            </a:r>
            <a:r>
              <a:rPr lang="de-DE" sz="1600" dirty="0"/>
              <a:t>“ </a:t>
            </a:r>
            <a:r>
              <a:rPr lang="de-DE" sz="1600" dirty="0" err="1"/>
              <a:t>of</a:t>
            </a:r>
            <a:r>
              <a:rPr lang="de-DE" sz="1600" dirty="0"/>
              <a:t> international </a:t>
            </a:r>
            <a:r>
              <a:rPr lang="de-DE" sz="1600" dirty="0" err="1"/>
              <a:t>humanitarian</a:t>
            </a:r>
            <a:r>
              <a:rPr lang="de-DE" sz="1600" dirty="0"/>
              <a:t> </a:t>
            </a:r>
            <a:r>
              <a:rPr lang="de-DE" sz="1600" dirty="0" err="1"/>
              <a:t>law</a:t>
            </a:r>
            <a:r>
              <a:rPr lang="de-DE" sz="1600" dirty="0"/>
              <a:t>, </a:t>
            </a:r>
            <a:r>
              <a:rPr lang="de-DE" sz="1600" dirty="0" err="1"/>
              <a:t>violation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customary</a:t>
            </a:r>
            <a:r>
              <a:rPr lang="de-DE" sz="1600" dirty="0"/>
              <a:t> </a:t>
            </a:r>
            <a:r>
              <a:rPr lang="de-DE" sz="1600" dirty="0" err="1"/>
              <a:t>rule</a:t>
            </a:r>
            <a:r>
              <a:rPr lang="de-DE" sz="1600" dirty="0"/>
              <a:t>; </a:t>
            </a:r>
            <a:r>
              <a:rPr lang="de-DE" sz="1600" i="1" dirty="0"/>
              <a:t>individual </a:t>
            </a:r>
            <a:r>
              <a:rPr lang="de-DE" sz="1600" i="1" dirty="0" err="1"/>
              <a:t>accountability</a:t>
            </a:r>
            <a:endParaRPr lang="de-DE" sz="1600" b="1" i="1" dirty="0"/>
          </a:p>
          <a:p>
            <a:pPr lvl="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de-DE" sz="1600" dirty="0"/>
              <a:t>International </a:t>
            </a:r>
            <a:r>
              <a:rPr lang="de-DE" sz="1600" dirty="0" err="1"/>
              <a:t>Criminal</a:t>
            </a:r>
            <a:r>
              <a:rPr lang="de-DE" sz="1600" dirty="0"/>
              <a:t> Court (ICC), Art. 8 </a:t>
            </a:r>
            <a:r>
              <a:rPr lang="de-DE" sz="1600" dirty="0" err="1"/>
              <a:t>Rome</a:t>
            </a:r>
            <a:r>
              <a:rPr lang="de-DE" sz="1600" dirty="0"/>
              <a:t> Statute</a:t>
            </a:r>
          </a:p>
          <a:p>
            <a:pPr lvl="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de-DE" sz="1600" dirty="0"/>
              <a:t>Ad hoc </a:t>
            </a:r>
            <a:r>
              <a:rPr lang="de-DE" sz="1600" dirty="0" err="1"/>
              <a:t>instruments</a:t>
            </a:r>
            <a:r>
              <a:rPr lang="de-DE" sz="1600" dirty="0"/>
              <a:t>, e.g. </a:t>
            </a:r>
            <a:r>
              <a:rPr lang="de-DE" sz="1600" dirty="0" err="1"/>
              <a:t>Commissions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Inquiry</a:t>
            </a:r>
            <a:r>
              <a:rPr lang="de-DE" sz="1600" dirty="0"/>
              <a:t> </a:t>
            </a:r>
            <a:r>
              <a:rPr lang="de-DE" sz="1600" dirty="0" err="1"/>
              <a:t>and</a:t>
            </a:r>
            <a:r>
              <a:rPr lang="de-DE" sz="1600" dirty="0"/>
              <a:t> </a:t>
            </a:r>
            <a:r>
              <a:rPr lang="de-DE" sz="1600" dirty="0" err="1"/>
              <a:t>tribunals</a:t>
            </a:r>
            <a:endParaRPr lang="de-DE" sz="1600" dirty="0"/>
          </a:p>
          <a:p>
            <a:pPr lvl="3">
              <a:lnSpc>
                <a:spcPct val="100000"/>
              </a:lnSpc>
              <a:spcBef>
                <a:spcPts val="0"/>
              </a:spcBef>
            </a:pPr>
            <a:r>
              <a:rPr lang="de-DE" sz="1600" dirty="0"/>
              <a:t>National </a:t>
            </a:r>
            <a:r>
              <a:rPr lang="de-DE" sz="1600" dirty="0" err="1"/>
              <a:t>prosecutions</a:t>
            </a:r>
            <a:r>
              <a:rPr lang="de-DE" sz="1600" b="1" dirty="0"/>
              <a:t> </a:t>
            </a:r>
            <a:r>
              <a:rPr lang="de-DE" sz="1600" dirty="0"/>
              <a:t>(incl. universal </a:t>
            </a:r>
            <a:r>
              <a:rPr lang="de-DE" sz="1600" dirty="0" err="1"/>
              <a:t>jurisdiction</a:t>
            </a:r>
            <a:r>
              <a:rPr lang="de-DE" sz="1600" dirty="0"/>
              <a:t>)</a:t>
            </a:r>
          </a:p>
          <a:p>
            <a:pPr marL="239400" lvl="2" indent="0">
              <a:lnSpc>
                <a:spcPct val="100000"/>
              </a:lnSpc>
              <a:buNone/>
            </a:pPr>
            <a:endParaRPr lang="de-DE" sz="1600" dirty="0"/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de-DE" b="1" dirty="0"/>
              <a:t>UN: </a:t>
            </a:r>
            <a:r>
              <a:rPr lang="de-DE" sz="1600" dirty="0"/>
              <a:t>CW </a:t>
            </a:r>
            <a:r>
              <a:rPr lang="de-DE" sz="1600" dirty="0" err="1"/>
              <a:t>use</a:t>
            </a:r>
            <a:r>
              <a:rPr lang="de-DE" sz="1600" dirty="0"/>
              <a:t> = </a:t>
            </a:r>
            <a:r>
              <a:rPr lang="de-DE" sz="1600" dirty="0" err="1"/>
              <a:t>threat</a:t>
            </a:r>
            <a:r>
              <a:rPr lang="de-DE" sz="1600" dirty="0"/>
              <a:t> </a:t>
            </a:r>
            <a:r>
              <a:rPr lang="de-DE" sz="1600" dirty="0" err="1"/>
              <a:t>to</a:t>
            </a:r>
            <a:r>
              <a:rPr lang="de-DE" sz="1600" dirty="0"/>
              <a:t> international </a:t>
            </a:r>
            <a:r>
              <a:rPr lang="de-DE" sz="1600" dirty="0" err="1"/>
              <a:t>peace</a:t>
            </a:r>
            <a:r>
              <a:rPr lang="de-DE" sz="1600" dirty="0"/>
              <a:t> </a:t>
            </a:r>
            <a:r>
              <a:rPr lang="de-DE" sz="1600" dirty="0" err="1"/>
              <a:t>and</a:t>
            </a:r>
            <a:r>
              <a:rPr lang="de-DE" sz="1600" dirty="0"/>
              <a:t> </a:t>
            </a:r>
            <a:r>
              <a:rPr lang="de-DE" sz="1600" dirty="0" err="1"/>
              <a:t>security</a:t>
            </a:r>
            <a:endParaRPr lang="de-DE" sz="1600" dirty="0"/>
          </a:p>
          <a:p>
            <a:pPr lvl="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de-DE" sz="1600" dirty="0"/>
              <a:t>UNSC: Chapter VII; ICC </a:t>
            </a:r>
            <a:r>
              <a:rPr lang="de-DE" sz="1600" dirty="0" err="1"/>
              <a:t>referral</a:t>
            </a:r>
            <a:r>
              <a:rPr lang="de-DE" sz="1600" dirty="0"/>
              <a:t>; </a:t>
            </a:r>
            <a:r>
              <a:rPr lang="de-DE" sz="1600" dirty="0" err="1"/>
              <a:t>tribunal</a:t>
            </a:r>
            <a:r>
              <a:rPr lang="de-DE" sz="1600" dirty="0"/>
              <a:t>; …</a:t>
            </a:r>
          </a:p>
          <a:p>
            <a:pPr lvl="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de-DE" sz="1600" dirty="0"/>
              <a:t>UNSG: Investigation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alleged</a:t>
            </a:r>
            <a:r>
              <a:rPr lang="de-DE" sz="1600" dirty="0"/>
              <a:t> CBW </a:t>
            </a:r>
            <a:r>
              <a:rPr lang="de-DE" sz="1600" dirty="0" err="1"/>
              <a:t>use</a:t>
            </a:r>
            <a:endParaRPr lang="de-DE" sz="1600" dirty="0"/>
          </a:p>
          <a:p>
            <a:pPr lvl="3">
              <a:lnSpc>
                <a:spcPct val="100000"/>
              </a:lnSpc>
              <a:spcBef>
                <a:spcPts val="0"/>
              </a:spcBef>
            </a:pPr>
            <a:r>
              <a:rPr lang="de-DE" sz="1600" dirty="0"/>
              <a:t>UNGA: </a:t>
            </a:r>
            <a:r>
              <a:rPr lang="de-DE" sz="1600" dirty="0" err="1"/>
              <a:t>Resolutions</a:t>
            </a:r>
            <a:r>
              <a:rPr lang="de-DE" sz="1600" dirty="0"/>
              <a:t>; „</a:t>
            </a:r>
            <a:r>
              <a:rPr lang="de-DE" sz="1600" dirty="0" err="1"/>
              <a:t>Uniting</a:t>
            </a:r>
            <a:r>
              <a:rPr lang="de-DE" sz="1600" dirty="0"/>
              <a:t> </a:t>
            </a:r>
            <a:r>
              <a:rPr lang="de-DE" sz="1600" dirty="0" err="1"/>
              <a:t>for</a:t>
            </a:r>
            <a:r>
              <a:rPr lang="de-DE" sz="1600" dirty="0"/>
              <a:t> </a:t>
            </a:r>
            <a:r>
              <a:rPr lang="de-DE" sz="1600" dirty="0" err="1"/>
              <a:t>Peace</a:t>
            </a:r>
            <a:r>
              <a:rPr lang="de-DE" sz="1600" dirty="0"/>
              <a:t>“ (Resolution XXX (1950))?</a:t>
            </a:r>
          </a:p>
          <a:p>
            <a:pPr marL="239400" lvl="2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48123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647699" y="1088570"/>
            <a:ext cx="7546392" cy="628245"/>
          </a:xfrm>
        </p:spPr>
        <p:txBody>
          <a:bodyPr/>
          <a:lstStyle/>
          <a:p>
            <a:r>
              <a:rPr lang="de-DE" dirty="0" err="1"/>
              <a:t>Available</a:t>
            </a:r>
            <a:r>
              <a:rPr lang="de-DE" dirty="0"/>
              <a:t> </a:t>
            </a:r>
            <a:r>
              <a:rPr lang="de-DE" dirty="0" err="1"/>
              <a:t>Contexts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Reacting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CW </a:t>
            </a:r>
            <a:r>
              <a:rPr lang="de-DE" dirty="0" err="1"/>
              <a:t>Use</a:t>
            </a:r>
            <a:endParaRPr lang="en-GB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117475" indent="-117475"/>
            <a:r>
              <a:rPr lang="de-DE">
                <a:ea typeface="Roboto" charset="0"/>
                <a:cs typeface="Roboto" charset="0"/>
              </a:rPr>
              <a:t>Peace Research Institute Frankfurt  </a:t>
            </a:r>
            <a:r>
              <a:rPr lang="de-DE">
                <a:solidFill>
                  <a:schemeClr val="accent1"/>
                </a:solidFill>
                <a:ea typeface="Roboto" charset="0"/>
                <a:cs typeface="Roboto" charset="0"/>
              </a:rPr>
              <a:t>/</a:t>
            </a:r>
            <a:r>
              <a:rPr lang="de-DE">
                <a:ea typeface="Roboto" charset="0"/>
                <a:cs typeface="Roboto" charset="0"/>
              </a:rPr>
              <a:t>  Leibniz-Institut Hessische Stiftung Friedens- und Konfliktforschung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EB644D-0F47-4E01-B5AC-FB1E42B32BAE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569703" y="1828800"/>
            <a:ext cx="8006357" cy="4356100"/>
          </a:xfrm>
        </p:spPr>
        <p:txBody>
          <a:bodyPr/>
          <a:lstStyle/>
          <a:p>
            <a:pPr lvl="1">
              <a:spcAft>
                <a:spcPts val="600"/>
              </a:spcAft>
            </a:pPr>
            <a:r>
              <a:rPr lang="de-DE" b="1" dirty="0"/>
              <a:t>CWC: </a:t>
            </a:r>
            <a:r>
              <a:rPr lang="de-DE" sz="1600" dirty="0"/>
              <a:t>CW </a:t>
            </a:r>
            <a:r>
              <a:rPr lang="de-DE" sz="1600" dirty="0" err="1"/>
              <a:t>use</a:t>
            </a:r>
            <a:r>
              <a:rPr lang="de-DE" sz="1600" dirty="0"/>
              <a:t> = </a:t>
            </a:r>
            <a:r>
              <a:rPr lang="de-DE" sz="1600" dirty="0" err="1"/>
              <a:t>treaty</a:t>
            </a:r>
            <a:r>
              <a:rPr lang="de-DE" sz="1600" dirty="0"/>
              <a:t> </a:t>
            </a:r>
            <a:r>
              <a:rPr lang="de-DE" sz="1600" dirty="0" err="1"/>
              <a:t>violation</a:t>
            </a:r>
            <a:r>
              <a:rPr lang="de-DE" sz="1600" dirty="0"/>
              <a:t>; </a:t>
            </a:r>
            <a:r>
              <a:rPr lang="de-DE" sz="1600" i="1" dirty="0" err="1"/>
              <a:t>state</a:t>
            </a:r>
            <a:r>
              <a:rPr lang="de-DE" sz="1600" i="1" dirty="0"/>
              <a:t> </a:t>
            </a:r>
            <a:r>
              <a:rPr lang="de-DE" sz="1600" i="1" dirty="0" err="1"/>
              <a:t>responsibility</a:t>
            </a:r>
            <a:endParaRPr lang="de-DE" i="1" dirty="0"/>
          </a:p>
          <a:p>
            <a:pPr lvl="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de-DE" sz="1600" b="1" dirty="0">
                <a:solidFill>
                  <a:srgbClr val="0160AA"/>
                </a:solidFill>
              </a:rPr>
              <a:t>Treaty </a:t>
            </a:r>
            <a:r>
              <a:rPr lang="de-DE" sz="1600" b="1" dirty="0" err="1">
                <a:solidFill>
                  <a:srgbClr val="0160AA"/>
                </a:solidFill>
              </a:rPr>
              <a:t>procedures</a:t>
            </a:r>
            <a:endParaRPr lang="de-DE" sz="1600" b="1" dirty="0">
              <a:solidFill>
                <a:srgbClr val="0160AA"/>
              </a:solidFill>
            </a:endParaRPr>
          </a:p>
          <a:p>
            <a:pPr lvl="3">
              <a:lnSpc>
                <a:spcPct val="100000"/>
              </a:lnSpc>
              <a:spcBef>
                <a:spcPts val="0"/>
              </a:spcBef>
            </a:pPr>
            <a:r>
              <a:rPr lang="de-DE" sz="1600" dirty="0"/>
              <a:t>Ad hoc </a:t>
            </a:r>
            <a:r>
              <a:rPr lang="de-DE" sz="1600" dirty="0" err="1"/>
              <a:t>mechanisms</a:t>
            </a:r>
            <a:r>
              <a:rPr lang="de-DE" sz="1600" dirty="0"/>
              <a:t> </a:t>
            </a:r>
            <a:r>
              <a:rPr lang="de-DE" sz="1600" dirty="0" err="1"/>
              <a:t>set</a:t>
            </a:r>
            <a:r>
              <a:rPr lang="de-DE" sz="1600" dirty="0"/>
              <a:t> </a:t>
            </a:r>
            <a:r>
              <a:rPr lang="de-DE" sz="1600" dirty="0" err="1"/>
              <a:t>up</a:t>
            </a:r>
            <a:r>
              <a:rPr lang="de-DE" sz="1600" dirty="0"/>
              <a:t> </a:t>
            </a:r>
            <a:r>
              <a:rPr lang="de-DE" sz="1600" dirty="0" err="1"/>
              <a:t>to</a:t>
            </a:r>
            <a:r>
              <a:rPr lang="de-DE" sz="1600" dirty="0"/>
              <a:t> deal </a:t>
            </a:r>
            <a:r>
              <a:rPr lang="de-DE" sz="1600" dirty="0" err="1"/>
              <a:t>with</a:t>
            </a:r>
            <a:r>
              <a:rPr lang="de-DE" sz="1600" dirty="0"/>
              <a:t> </a:t>
            </a:r>
            <a:r>
              <a:rPr lang="de-DE" sz="1600" dirty="0" err="1"/>
              <a:t>Syrian</a:t>
            </a:r>
            <a:r>
              <a:rPr lang="de-DE" sz="1600" dirty="0"/>
              <a:t> </a:t>
            </a:r>
            <a:r>
              <a:rPr lang="de-DE" sz="1600" dirty="0" err="1"/>
              <a:t>situation</a:t>
            </a:r>
            <a:r>
              <a:rPr lang="de-DE" sz="1600" dirty="0"/>
              <a:t> </a:t>
            </a:r>
            <a:r>
              <a:rPr lang="de-DE" sz="1600" dirty="0" err="1"/>
              <a:t>specifically</a:t>
            </a:r>
            <a:endParaRPr lang="de-DE" sz="1600" dirty="0"/>
          </a:p>
          <a:p>
            <a:pPr marL="239400" lvl="2" indent="0">
              <a:lnSpc>
                <a:spcPct val="100000"/>
              </a:lnSpc>
              <a:buNone/>
            </a:pPr>
            <a:endParaRPr lang="de-DE" sz="1600" dirty="0"/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de-DE" b="1" dirty="0"/>
              <a:t>International </a:t>
            </a:r>
            <a:r>
              <a:rPr lang="de-DE" b="1" dirty="0" err="1"/>
              <a:t>and</a:t>
            </a:r>
            <a:r>
              <a:rPr lang="de-DE" b="1" dirty="0"/>
              <a:t> national </a:t>
            </a:r>
            <a:r>
              <a:rPr lang="de-DE" b="1" dirty="0" err="1"/>
              <a:t>law</a:t>
            </a:r>
            <a:r>
              <a:rPr lang="de-DE" b="1" dirty="0"/>
              <a:t>: </a:t>
            </a:r>
            <a:r>
              <a:rPr lang="de-DE" sz="1600" dirty="0"/>
              <a:t>CW </a:t>
            </a:r>
            <a:r>
              <a:rPr lang="de-DE" sz="1600" dirty="0" err="1"/>
              <a:t>use</a:t>
            </a:r>
            <a:r>
              <a:rPr lang="de-DE" sz="1600" dirty="0"/>
              <a:t> = „</a:t>
            </a:r>
            <a:r>
              <a:rPr lang="de-DE" sz="1600" dirty="0" err="1"/>
              <a:t>serious</a:t>
            </a:r>
            <a:r>
              <a:rPr lang="de-DE" sz="1600" dirty="0"/>
              <a:t> </a:t>
            </a:r>
            <a:r>
              <a:rPr lang="de-DE" sz="1600" dirty="0" err="1"/>
              <a:t>violation</a:t>
            </a:r>
            <a:r>
              <a:rPr lang="de-DE" sz="1600" dirty="0"/>
              <a:t>“ </a:t>
            </a:r>
            <a:r>
              <a:rPr lang="de-DE" sz="1600" dirty="0" err="1"/>
              <a:t>of</a:t>
            </a:r>
            <a:r>
              <a:rPr lang="de-DE" sz="1600" dirty="0"/>
              <a:t> international </a:t>
            </a:r>
            <a:r>
              <a:rPr lang="de-DE" sz="1600" dirty="0" err="1"/>
              <a:t>humanitarian</a:t>
            </a:r>
            <a:r>
              <a:rPr lang="de-DE" sz="1600" dirty="0"/>
              <a:t> </a:t>
            </a:r>
            <a:r>
              <a:rPr lang="de-DE" sz="1600" dirty="0" err="1"/>
              <a:t>law</a:t>
            </a:r>
            <a:r>
              <a:rPr lang="de-DE" sz="1600" dirty="0"/>
              <a:t>, </a:t>
            </a:r>
            <a:r>
              <a:rPr lang="de-DE" sz="1600" dirty="0" err="1"/>
              <a:t>violation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customary</a:t>
            </a:r>
            <a:r>
              <a:rPr lang="de-DE" sz="1600" dirty="0"/>
              <a:t> </a:t>
            </a:r>
            <a:r>
              <a:rPr lang="de-DE" sz="1600" dirty="0" err="1"/>
              <a:t>rule</a:t>
            </a:r>
            <a:r>
              <a:rPr lang="de-DE" sz="1600" dirty="0"/>
              <a:t>; </a:t>
            </a:r>
            <a:r>
              <a:rPr lang="de-DE" sz="1600" i="1" dirty="0"/>
              <a:t>individual </a:t>
            </a:r>
            <a:r>
              <a:rPr lang="de-DE" sz="1600" i="1" dirty="0" err="1"/>
              <a:t>accountability</a:t>
            </a:r>
            <a:endParaRPr lang="de-DE" sz="1600" b="1" i="1" dirty="0"/>
          </a:p>
          <a:p>
            <a:pPr lvl="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de-DE" sz="1600" dirty="0">
                <a:solidFill>
                  <a:schemeClr val="bg1">
                    <a:lumMod val="85000"/>
                  </a:schemeClr>
                </a:solidFill>
              </a:rPr>
              <a:t>International </a:t>
            </a:r>
            <a:r>
              <a:rPr lang="de-DE" sz="1600" dirty="0" err="1">
                <a:solidFill>
                  <a:schemeClr val="bg1">
                    <a:lumMod val="85000"/>
                  </a:schemeClr>
                </a:solidFill>
              </a:rPr>
              <a:t>Criminal</a:t>
            </a:r>
            <a:r>
              <a:rPr lang="de-DE" sz="1600" dirty="0">
                <a:solidFill>
                  <a:schemeClr val="bg1">
                    <a:lumMod val="85000"/>
                  </a:schemeClr>
                </a:solidFill>
              </a:rPr>
              <a:t> Court (ICC), Art. 8 </a:t>
            </a:r>
            <a:r>
              <a:rPr lang="de-DE" sz="1600" dirty="0" err="1">
                <a:solidFill>
                  <a:schemeClr val="bg1">
                    <a:lumMod val="85000"/>
                  </a:schemeClr>
                </a:solidFill>
              </a:rPr>
              <a:t>Rome</a:t>
            </a:r>
            <a:r>
              <a:rPr lang="de-DE" sz="1600" dirty="0">
                <a:solidFill>
                  <a:schemeClr val="bg1">
                    <a:lumMod val="85000"/>
                  </a:schemeClr>
                </a:solidFill>
              </a:rPr>
              <a:t> Statute</a:t>
            </a:r>
          </a:p>
          <a:p>
            <a:pPr lvl="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de-DE" sz="1600" dirty="0"/>
              <a:t>Ad hoc </a:t>
            </a:r>
            <a:r>
              <a:rPr lang="de-DE" sz="1600" dirty="0" err="1"/>
              <a:t>instruments</a:t>
            </a:r>
            <a:r>
              <a:rPr lang="de-DE" sz="1600" dirty="0"/>
              <a:t>, e.g. </a:t>
            </a:r>
            <a:r>
              <a:rPr lang="de-DE" sz="1600" dirty="0" err="1"/>
              <a:t>Commissions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Inquiry</a:t>
            </a:r>
            <a:r>
              <a:rPr lang="de-DE" sz="1600" dirty="0"/>
              <a:t> </a:t>
            </a:r>
            <a:r>
              <a:rPr lang="de-DE" sz="1600" dirty="0" err="1">
                <a:solidFill>
                  <a:schemeClr val="bg1">
                    <a:lumMod val="85000"/>
                  </a:schemeClr>
                </a:solidFill>
              </a:rPr>
              <a:t>and</a:t>
            </a:r>
            <a:r>
              <a:rPr lang="de-DE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de-DE" sz="1600" dirty="0" err="1">
                <a:solidFill>
                  <a:schemeClr val="bg1">
                    <a:lumMod val="85000"/>
                  </a:schemeClr>
                </a:solidFill>
              </a:rPr>
              <a:t>tribunals</a:t>
            </a:r>
            <a:endParaRPr lang="de-DE" sz="1600" dirty="0">
              <a:solidFill>
                <a:schemeClr val="bg1">
                  <a:lumMod val="85000"/>
                </a:schemeClr>
              </a:solidFill>
            </a:endParaRPr>
          </a:p>
          <a:p>
            <a:pPr lvl="3">
              <a:lnSpc>
                <a:spcPct val="100000"/>
              </a:lnSpc>
              <a:spcBef>
                <a:spcPts val="0"/>
              </a:spcBef>
            </a:pPr>
            <a:r>
              <a:rPr lang="de-DE" sz="1600" b="1" dirty="0">
                <a:solidFill>
                  <a:srgbClr val="0160AA"/>
                </a:solidFill>
              </a:rPr>
              <a:t>National </a:t>
            </a:r>
            <a:r>
              <a:rPr lang="de-DE" sz="1600" b="1" dirty="0" err="1">
                <a:solidFill>
                  <a:srgbClr val="0160AA"/>
                </a:solidFill>
              </a:rPr>
              <a:t>prosecutions</a:t>
            </a:r>
            <a:r>
              <a:rPr lang="de-DE" sz="1600" b="1" dirty="0">
                <a:solidFill>
                  <a:srgbClr val="0160AA"/>
                </a:solidFill>
              </a:rPr>
              <a:t> </a:t>
            </a:r>
            <a:r>
              <a:rPr lang="de-DE" sz="1600" dirty="0"/>
              <a:t>(incl. universal </a:t>
            </a:r>
            <a:r>
              <a:rPr lang="de-DE" sz="1600" dirty="0" err="1"/>
              <a:t>jurisdiction</a:t>
            </a:r>
            <a:r>
              <a:rPr lang="de-DE" sz="1600" dirty="0"/>
              <a:t>)</a:t>
            </a:r>
          </a:p>
          <a:p>
            <a:pPr marL="239400" lvl="2" indent="0">
              <a:lnSpc>
                <a:spcPct val="100000"/>
              </a:lnSpc>
              <a:buNone/>
            </a:pPr>
            <a:endParaRPr lang="de-DE" sz="1600" dirty="0"/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de-DE" b="1" dirty="0"/>
              <a:t>UN: </a:t>
            </a:r>
            <a:r>
              <a:rPr lang="de-DE" sz="1600" dirty="0"/>
              <a:t>CW </a:t>
            </a:r>
            <a:r>
              <a:rPr lang="de-DE" sz="1600" dirty="0" err="1"/>
              <a:t>use</a:t>
            </a:r>
            <a:r>
              <a:rPr lang="de-DE" sz="1600" dirty="0"/>
              <a:t> = </a:t>
            </a:r>
            <a:r>
              <a:rPr lang="de-DE" sz="1600" dirty="0" err="1"/>
              <a:t>threat</a:t>
            </a:r>
            <a:r>
              <a:rPr lang="de-DE" sz="1600" dirty="0"/>
              <a:t> </a:t>
            </a:r>
            <a:r>
              <a:rPr lang="de-DE" sz="1600" dirty="0" err="1"/>
              <a:t>to</a:t>
            </a:r>
            <a:r>
              <a:rPr lang="de-DE" sz="1600" dirty="0"/>
              <a:t> international </a:t>
            </a:r>
            <a:r>
              <a:rPr lang="de-DE" sz="1600" dirty="0" err="1"/>
              <a:t>peace</a:t>
            </a:r>
            <a:r>
              <a:rPr lang="de-DE" sz="1600" dirty="0"/>
              <a:t> </a:t>
            </a:r>
            <a:r>
              <a:rPr lang="de-DE" sz="1600" dirty="0" err="1"/>
              <a:t>and</a:t>
            </a:r>
            <a:r>
              <a:rPr lang="de-DE" sz="1600" dirty="0"/>
              <a:t> </a:t>
            </a:r>
            <a:r>
              <a:rPr lang="de-DE" sz="1600" dirty="0" err="1"/>
              <a:t>security</a:t>
            </a:r>
            <a:endParaRPr lang="de-DE" sz="1600" dirty="0"/>
          </a:p>
          <a:p>
            <a:pPr lvl="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de-DE" sz="1600" dirty="0">
                <a:solidFill>
                  <a:schemeClr val="bg1">
                    <a:lumMod val="85000"/>
                  </a:schemeClr>
                </a:solidFill>
              </a:rPr>
              <a:t>UNSC: Chapter VII; ICC </a:t>
            </a:r>
            <a:r>
              <a:rPr lang="de-DE" sz="1600" dirty="0" err="1">
                <a:solidFill>
                  <a:schemeClr val="bg1">
                    <a:lumMod val="85000"/>
                  </a:schemeClr>
                </a:solidFill>
              </a:rPr>
              <a:t>referral</a:t>
            </a:r>
            <a:r>
              <a:rPr lang="de-DE" sz="1600" dirty="0">
                <a:solidFill>
                  <a:schemeClr val="bg1">
                    <a:lumMod val="85000"/>
                  </a:schemeClr>
                </a:solidFill>
              </a:rPr>
              <a:t>; </a:t>
            </a:r>
            <a:r>
              <a:rPr lang="de-DE" sz="1600" dirty="0" err="1">
                <a:solidFill>
                  <a:schemeClr val="bg1">
                    <a:lumMod val="85000"/>
                  </a:schemeClr>
                </a:solidFill>
              </a:rPr>
              <a:t>tribunal</a:t>
            </a:r>
            <a:r>
              <a:rPr lang="de-DE" sz="1600" dirty="0">
                <a:solidFill>
                  <a:schemeClr val="bg1">
                    <a:lumMod val="85000"/>
                  </a:schemeClr>
                </a:solidFill>
              </a:rPr>
              <a:t>; …</a:t>
            </a:r>
          </a:p>
          <a:p>
            <a:pPr lvl="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de-DE" sz="1600" dirty="0">
                <a:solidFill>
                  <a:schemeClr val="bg1">
                    <a:lumMod val="85000"/>
                  </a:schemeClr>
                </a:solidFill>
              </a:rPr>
              <a:t>UNSG: Investigation </a:t>
            </a:r>
            <a:r>
              <a:rPr lang="de-DE" sz="1600" dirty="0" err="1">
                <a:solidFill>
                  <a:schemeClr val="bg1">
                    <a:lumMod val="85000"/>
                  </a:schemeClr>
                </a:solidFill>
              </a:rPr>
              <a:t>of</a:t>
            </a:r>
            <a:r>
              <a:rPr lang="de-DE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de-DE" sz="1600" dirty="0" err="1">
                <a:solidFill>
                  <a:schemeClr val="bg1">
                    <a:lumMod val="85000"/>
                  </a:schemeClr>
                </a:solidFill>
              </a:rPr>
              <a:t>alleged</a:t>
            </a:r>
            <a:r>
              <a:rPr lang="de-DE" sz="1600" dirty="0">
                <a:solidFill>
                  <a:schemeClr val="bg1">
                    <a:lumMod val="85000"/>
                  </a:schemeClr>
                </a:solidFill>
              </a:rPr>
              <a:t> CBW </a:t>
            </a:r>
            <a:r>
              <a:rPr lang="de-DE" sz="1600" dirty="0" err="1">
                <a:solidFill>
                  <a:schemeClr val="bg1">
                    <a:lumMod val="85000"/>
                  </a:schemeClr>
                </a:solidFill>
              </a:rPr>
              <a:t>use</a:t>
            </a:r>
            <a:endParaRPr lang="de-DE" sz="1600" dirty="0">
              <a:solidFill>
                <a:schemeClr val="bg1">
                  <a:lumMod val="85000"/>
                </a:schemeClr>
              </a:solidFill>
            </a:endParaRPr>
          </a:p>
          <a:p>
            <a:pPr lvl="3">
              <a:lnSpc>
                <a:spcPct val="100000"/>
              </a:lnSpc>
              <a:spcBef>
                <a:spcPts val="0"/>
              </a:spcBef>
            </a:pPr>
            <a:r>
              <a:rPr lang="de-DE" sz="1600" dirty="0"/>
              <a:t>UNGA: </a:t>
            </a:r>
            <a:r>
              <a:rPr lang="de-DE" sz="1600" dirty="0" err="1"/>
              <a:t>Resolutions</a:t>
            </a:r>
            <a:r>
              <a:rPr lang="de-DE" sz="1600" dirty="0"/>
              <a:t>; </a:t>
            </a:r>
            <a:r>
              <a:rPr lang="de-DE" sz="1600" b="1" dirty="0">
                <a:solidFill>
                  <a:srgbClr val="0160AA"/>
                </a:solidFill>
              </a:rPr>
              <a:t>„</a:t>
            </a:r>
            <a:r>
              <a:rPr lang="de-DE" sz="1600" b="1" dirty="0" err="1">
                <a:solidFill>
                  <a:srgbClr val="0160AA"/>
                </a:solidFill>
              </a:rPr>
              <a:t>Uniting</a:t>
            </a:r>
            <a:r>
              <a:rPr lang="de-DE" sz="1600" b="1" dirty="0">
                <a:solidFill>
                  <a:srgbClr val="0160AA"/>
                </a:solidFill>
              </a:rPr>
              <a:t> </a:t>
            </a:r>
            <a:r>
              <a:rPr lang="de-DE" sz="1600" b="1" dirty="0" err="1">
                <a:solidFill>
                  <a:srgbClr val="0160AA"/>
                </a:solidFill>
              </a:rPr>
              <a:t>for</a:t>
            </a:r>
            <a:r>
              <a:rPr lang="de-DE" sz="1600" b="1" dirty="0">
                <a:solidFill>
                  <a:srgbClr val="0160AA"/>
                </a:solidFill>
              </a:rPr>
              <a:t> </a:t>
            </a:r>
            <a:r>
              <a:rPr lang="de-DE" sz="1600" b="1" dirty="0" err="1">
                <a:solidFill>
                  <a:srgbClr val="0160AA"/>
                </a:solidFill>
              </a:rPr>
              <a:t>Peace</a:t>
            </a:r>
            <a:r>
              <a:rPr lang="de-DE" sz="1600" b="1" dirty="0">
                <a:solidFill>
                  <a:srgbClr val="0160AA"/>
                </a:solidFill>
              </a:rPr>
              <a:t>“? </a:t>
            </a:r>
            <a:r>
              <a:rPr lang="de-DE" sz="1600" dirty="0"/>
              <a:t>(UNGA Resolution 377A (V), 1950)</a:t>
            </a:r>
          </a:p>
          <a:p>
            <a:pPr marL="239400" lvl="2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15869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647698" y="1088570"/>
            <a:ext cx="7279404" cy="628245"/>
          </a:xfrm>
        </p:spPr>
        <p:txBody>
          <a:bodyPr/>
          <a:lstStyle/>
          <a:p>
            <a:r>
              <a:rPr lang="en-GB" dirty="0"/>
              <a:t>CWC procedures to deal with non-compliance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117475" indent="-117475"/>
            <a:r>
              <a:rPr lang="de-DE">
                <a:ea typeface="Roboto" charset="0"/>
                <a:cs typeface="Roboto" charset="0"/>
              </a:rPr>
              <a:t>Peace Research Institute Frankfurt  </a:t>
            </a:r>
            <a:r>
              <a:rPr lang="de-DE">
                <a:solidFill>
                  <a:schemeClr val="accent1"/>
                </a:solidFill>
                <a:ea typeface="Roboto" charset="0"/>
                <a:cs typeface="Roboto" charset="0"/>
              </a:rPr>
              <a:t>/</a:t>
            </a:r>
            <a:r>
              <a:rPr lang="de-DE">
                <a:ea typeface="Roboto" charset="0"/>
                <a:cs typeface="Roboto" charset="0"/>
              </a:rPr>
              <a:t>  Leibniz-Institut Hessische Stiftung Friedens- und Konfliktforschung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EB644D-0F47-4E01-B5AC-FB1E42B32BAE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lvl="1"/>
            <a:r>
              <a:rPr lang="de-DE" dirty="0"/>
              <a:t>Compliance </a:t>
            </a:r>
            <a:r>
              <a:rPr lang="de-DE" dirty="0" err="1"/>
              <a:t>procedures</a:t>
            </a:r>
            <a:r>
              <a:rPr lang="de-DE" dirty="0"/>
              <a:t> </a:t>
            </a:r>
            <a:r>
              <a:rPr lang="de-DE" dirty="0" err="1"/>
              <a:t>involving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Executive Council (EC) </a:t>
            </a:r>
            <a:r>
              <a:rPr lang="de-DE" dirty="0" err="1"/>
              <a:t>and</a:t>
            </a:r>
            <a:r>
              <a:rPr lang="de-DE" dirty="0"/>
              <a:t> Conference </a:t>
            </a:r>
            <a:r>
              <a:rPr lang="de-DE" dirty="0" err="1"/>
              <a:t>of</a:t>
            </a:r>
            <a:r>
              <a:rPr lang="de-DE" dirty="0"/>
              <a:t> States </a:t>
            </a:r>
            <a:r>
              <a:rPr lang="de-DE" dirty="0" err="1"/>
              <a:t>Parties</a:t>
            </a:r>
            <a:r>
              <a:rPr lang="de-DE" dirty="0"/>
              <a:t> (CSP)</a:t>
            </a:r>
          </a:p>
          <a:p>
            <a:pPr lvl="1"/>
            <a:r>
              <a:rPr lang="de-DE" dirty="0"/>
              <a:t>Challenge </a:t>
            </a:r>
            <a:r>
              <a:rPr lang="de-DE" dirty="0" err="1"/>
              <a:t>inspections</a:t>
            </a:r>
            <a:r>
              <a:rPr lang="de-DE" dirty="0"/>
              <a:t> </a:t>
            </a:r>
          </a:p>
          <a:p>
            <a:pPr lvl="1"/>
            <a:r>
              <a:rPr lang="de-DE" dirty="0" err="1"/>
              <a:t>Investigations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alleged</a:t>
            </a:r>
            <a:r>
              <a:rPr lang="de-DE" dirty="0"/>
              <a:t> </a:t>
            </a:r>
            <a:r>
              <a:rPr lang="de-DE" dirty="0" err="1"/>
              <a:t>use</a:t>
            </a:r>
            <a:endParaRPr lang="de-DE" dirty="0"/>
          </a:p>
          <a:p>
            <a:pPr lvl="1"/>
            <a:r>
              <a:rPr lang="de-DE" dirty="0"/>
              <a:t>Ad hoc </a:t>
            </a:r>
            <a:r>
              <a:rPr lang="de-DE" dirty="0" err="1"/>
              <a:t>instruments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deal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Syrian</a:t>
            </a:r>
            <a:r>
              <a:rPr lang="de-DE" dirty="0"/>
              <a:t> </a:t>
            </a:r>
            <a:r>
              <a:rPr lang="de-DE" dirty="0" err="1"/>
              <a:t>situation</a:t>
            </a:r>
            <a:endParaRPr lang="de-DE" dirty="0"/>
          </a:p>
          <a:p>
            <a:pPr lvl="3"/>
            <a:r>
              <a:rPr lang="de-DE" sz="1600" dirty="0" err="1"/>
              <a:t>Declaration</a:t>
            </a:r>
            <a:r>
              <a:rPr lang="de-DE" sz="1600" dirty="0"/>
              <a:t> Assessment Team (DAT)</a:t>
            </a:r>
          </a:p>
          <a:p>
            <a:pPr lvl="3"/>
            <a:r>
              <a:rPr lang="de-DE" sz="1600" dirty="0"/>
              <a:t>Fact-</a:t>
            </a:r>
            <a:r>
              <a:rPr lang="de-DE" sz="1600" dirty="0" err="1"/>
              <a:t>Finding</a:t>
            </a:r>
            <a:r>
              <a:rPr lang="de-DE" sz="1600" dirty="0"/>
              <a:t> Mission (FFM)</a:t>
            </a:r>
          </a:p>
          <a:p>
            <a:pPr lvl="3"/>
            <a:r>
              <a:rPr lang="de-DE" sz="1600" dirty="0"/>
              <a:t>Joint OPCW-UN Investigation </a:t>
            </a:r>
            <a:r>
              <a:rPr lang="de-DE" sz="1600" dirty="0" err="1"/>
              <a:t>Mechanism</a:t>
            </a:r>
            <a:r>
              <a:rPr lang="de-DE" sz="1600" dirty="0"/>
              <a:t> (JIM, </a:t>
            </a:r>
            <a:r>
              <a:rPr lang="de-DE" sz="1600" dirty="0" err="1"/>
              <a:t>expired</a:t>
            </a:r>
            <a:r>
              <a:rPr lang="de-DE" sz="1600" dirty="0"/>
              <a:t>)</a:t>
            </a:r>
          </a:p>
          <a:p>
            <a:pPr lvl="3"/>
            <a:r>
              <a:rPr lang="de-DE" sz="1600" dirty="0"/>
              <a:t>Investigation </a:t>
            </a:r>
            <a:r>
              <a:rPr lang="de-DE" sz="1600" dirty="0" err="1"/>
              <a:t>and</a:t>
            </a:r>
            <a:r>
              <a:rPr lang="de-DE" sz="1600" dirty="0"/>
              <a:t> </a:t>
            </a:r>
            <a:r>
              <a:rPr lang="de-DE" sz="1600" dirty="0" err="1"/>
              <a:t>Identification</a:t>
            </a:r>
            <a:r>
              <a:rPr lang="de-DE" sz="1600" dirty="0"/>
              <a:t> Team (IIT)</a:t>
            </a:r>
          </a:p>
          <a:p>
            <a:pPr lvl="1"/>
            <a:endParaRPr lang="de-DE" dirty="0"/>
          </a:p>
          <a:p>
            <a:pPr marL="239400" lvl="2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83452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647698" y="1088570"/>
            <a:ext cx="6983696" cy="628245"/>
          </a:xfrm>
        </p:spPr>
        <p:txBody>
          <a:bodyPr/>
          <a:lstStyle/>
          <a:p>
            <a:r>
              <a:rPr lang="en-GB" dirty="0"/>
              <a:t>Current Situation Regarding CW Use in Syria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117475" indent="-117475"/>
            <a:r>
              <a:rPr lang="de-DE">
                <a:ea typeface="Roboto" charset="0"/>
                <a:cs typeface="Roboto" charset="0"/>
              </a:rPr>
              <a:t>Peace Research Institute Frankfurt  </a:t>
            </a:r>
            <a:r>
              <a:rPr lang="de-DE">
                <a:solidFill>
                  <a:schemeClr val="accent1"/>
                </a:solidFill>
                <a:ea typeface="Roboto" charset="0"/>
                <a:cs typeface="Roboto" charset="0"/>
              </a:rPr>
              <a:t>/</a:t>
            </a:r>
            <a:r>
              <a:rPr lang="de-DE">
                <a:ea typeface="Roboto" charset="0"/>
                <a:cs typeface="Roboto" charset="0"/>
              </a:rPr>
              <a:t>  Leibniz-Institut Hessische Stiftung Friedens- und Konfliktforschung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EB644D-0F47-4E01-B5AC-FB1E42B32BAE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lvl="1"/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situation</a:t>
            </a:r>
            <a:r>
              <a:rPr lang="de-DE" dirty="0"/>
              <a:t>: </a:t>
            </a:r>
          </a:p>
          <a:p>
            <a:pPr lvl="3"/>
            <a:r>
              <a:rPr lang="de-DE" dirty="0"/>
              <a:t>First </a:t>
            </a:r>
            <a:r>
              <a:rPr lang="de-DE" b="1" dirty="0"/>
              <a:t>IIT </a:t>
            </a:r>
            <a:r>
              <a:rPr lang="de-DE" b="1" dirty="0" err="1"/>
              <a:t>report</a:t>
            </a:r>
            <a:r>
              <a:rPr lang="de-DE" b="1" dirty="0"/>
              <a:t> </a:t>
            </a:r>
            <a:r>
              <a:rPr lang="de-DE" dirty="0"/>
              <a:t>(April 2020) </a:t>
            </a:r>
            <a:r>
              <a:rPr lang="de-DE" dirty="0" err="1"/>
              <a:t>found</a:t>
            </a:r>
            <a:r>
              <a:rPr lang="de-DE" dirty="0"/>
              <a:t> „</a:t>
            </a:r>
            <a:r>
              <a:rPr lang="de-DE" dirty="0" err="1"/>
              <a:t>reasonable</a:t>
            </a:r>
            <a:r>
              <a:rPr lang="de-DE" dirty="0"/>
              <a:t> </a:t>
            </a:r>
            <a:r>
              <a:rPr lang="de-DE" dirty="0" err="1"/>
              <a:t>grounds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believe</a:t>
            </a:r>
            <a:r>
              <a:rPr lang="de-DE" dirty="0"/>
              <a:t>“ </a:t>
            </a:r>
            <a:r>
              <a:rPr lang="de-DE" dirty="0" err="1"/>
              <a:t>Syrian</a:t>
            </a:r>
            <a:r>
              <a:rPr lang="de-DE" dirty="0"/>
              <a:t> </a:t>
            </a:r>
            <a:r>
              <a:rPr lang="de-DE" dirty="0" err="1"/>
              <a:t>airforce</a:t>
            </a:r>
            <a:r>
              <a:rPr lang="de-DE" dirty="0"/>
              <a:t> was </a:t>
            </a:r>
            <a:r>
              <a:rPr lang="de-DE" dirty="0" err="1"/>
              <a:t>responsible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3 </a:t>
            </a:r>
            <a:r>
              <a:rPr lang="de-DE" dirty="0" err="1"/>
              <a:t>cases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CW </a:t>
            </a:r>
            <a:r>
              <a:rPr lang="de-DE" dirty="0" err="1"/>
              <a:t>use</a:t>
            </a:r>
            <a:r>
              <a:rPr lang="de-DE" dirty="0"/>
              <a:t> in 2017</a:t>
            </a:r>
          </a:p>
          <a:p>
            <a:pPr lvl="3"/>
            <a:r>
              <a:rPr lang="de-DE" b="1" dirty="0"/>
              <a:t>EC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majority</a:t>
            </a:r>
            <a:r>
              <a:rPr lang="de-DE" dirty="0"/>
              <a:t> </a:t>
            </a:r>
            <a:r>
              <a:rPr lang="de-DE" dirty="0" err="1"/>
              <a:t>vote</a:t>
            </a:r>
            <a:r>
              <a:rPr lang="de-DE" dirty="0"/>
              <a:t> </a:t>
            </a:r>
            <a:r>
              <a:rPr lang="de-DE" dirty="0" err="1"/>
              <a:t>referred</a:t>
            </a:r>
            <a:r>
              <a:rPr lang="de-DE" dirty="0"/>
              <a:t> matter </a:t>
            </a:r>
            <a:r>
              <a:rPr lang="de-DE" dirty="0" err="1"/>
              <a:t>to</a:t>
            </a:r>
            <a:r>
              <a:rPr lang="de-DE" dirty="0"/>
              <a:t> CSP (</a:t>
            </a:r>
            <a:r>
              <a:rPr lang="de-DE" dirty="0" err="1"/>
              <a:t>July</a:t>
            </a:r>
            <a:r>
              <a:rPr lang="de-DE" dirty="0"/>
              <a:t> 2020), </a:t>
            </a:r>
            <a:r>
              <a:rPr lang="de-DE" dirty="0" err="1"/>
              <a:t>recommended</a:t>
            </a:r>
            <a:r>
              <a:rPr lang="de-DE" dirty="0"/>
              <a:t> „</a:t>
            </a:r>
            <a:r>
              <a:rPr lang="de-DE" dirty="0" err="1"/>
              <a:t>appropriate</a:t>
            </a:r>
            <a:r>
              <a:rPr lang="de-DE" dirty="0"/>
              <a:t> </a:t>
            </a:r>
            <a:r>
              <a:rPr lang="de-DE" dirty="0" err="1"/>
              <a:t>action</a:t>
            </a:r>
            <a:r>
              <a:rPr lang="de-DE" dirty="0"/>
              <a:t>, </a:t>
            </a:r>
            <a:r>
              <a:rPr lang="de-DE" dirty="0" err="1"/>
              <a:t>pursuant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paragraph</a:t>
            </a:r>
            <a:r>
              <a:rPr lang="de-DE" dirty="0"/>
              <a:t> 2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Article</a:t>
            </a:r>
            <a:r>
              <a:rPr lang="de-DE" dirty="0"/>
              <a:t> XII“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CWC </a:t>
            </a:r>
            <a:br>
              <a:rPr lang="de-DE" dirty="0"/>
            </a:b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 err="1">
                <a:sym typeface="Wingdings" panose="05000000000000000000" pitchFamily="2" charset="2"/>
              </a:rPr>
              <a:t>may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include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restriction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or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suspension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of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Syria‘s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membership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rights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and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privileges</a:t>
            </a:r>
            <a:endParaRPr lang="de-DE" dirty="0">
              <a:sym typeface="Wingdings" panose="05000000000000000000" pitchFamily="2" charset="2"/>
            </a:endParaRPr>
          </a:p>
          <a:p>
            <a:pPr lvl="3"/>
            <a:r>
              <a:rPr lang="de-DE" b="1" dirty="0"/>
              <a:t>CSP-2 </a:t>
            </a:r>
            <a:r>
              <a:rPr lang="de-DE" dirty="0" err="1"/>
              <a:t>scheduled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April 2021</a:t>
            </a:r>
          </a:p>
          <a:p>
            <a:pPr lvl="3"/>
            <a:r>
              <a:rPr lang="de-DE" dirty="0"/>
              <a:t>IIT </a:t>
            </a:r>
            <a:r>
              <a:rPr lang="de-DE" dirty="0" err="1"/>
              <a:t>findings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procedure</a:t>
            </a:r>
            <a:r>
              <a:rPr lang="de-DE" dirty="0"/>
              <a:t> not </a:t>
            </a:r>
            <a:r>
              <a:rPr lang="de-DE" dirty="0" err="1"/>
              <a:t>universally</a:t>
            </a:r>
            <a:r>
              <a:rPr lang="de-DE" dirty="0"/>
              <a:t> </a:t>
            </a:r>
            <a:r>
              <a:rPr lang="de-DE" dirty="0" err="1"/>
              <a:t>accepted</a:t>
            </a:r>
            <a:endParaRPr lang="de-DE" dirty="0"/>
          </a:p>
          <a:p>
            <a:pPr lvl="3"/>
            <a:r>
              <a:rPr lang="de-DE" dirty="0"/>
              <a:t>Polarisation </a:t>
            </a:r>
            <a:r>
              <a:rPr lang="de-DE" dirty="0" err="1"/>
              <a:t>among</a:t>
            </a:r>
            <a:r>
              <a:rPr lang="de-DE" dirty="0"/>
              <a:t> OPCW </a:t>
            </a:r>
            <a:r>
              <a:rPr lang="de-DE" dirty="0" err="1"/>
              <a:t>members</a:t>
            </a:r>
            <a:r>
              <a:rPr lang="de-DE" dirty="0"/>
              <a:t> 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 err="1">
                <a:sym typeface="Wingdings" panose="05000000000000000000" pitchFamily="2" charset="2"/>
              </a:rPr>
              <a:t>no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consensus</a:t>
            </a:r>
            <a:r>
              <a:rPr lang="de-DE" dirty="0">
                <a:sym typeface="Wingdings" panose="05000000000000000000" pitchFamily="2" charset="2"/>
              </a:rPr>
              <a:t>, </a:t>
            </a:r>
            <a:r>
              <a:rPr lang="de-DE" dirty="0" err="1">
                <a:sym typeface="Wingdings" panose="05000000000000000000" pitchFamily="2" charset="2"/>
              </a:rPr>
              <a:t>frequent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v</a:t>
            </a:r>
            <a:r>
              <a:rPr lang="de-DE" dirty="0" err="1"/>
              <a:t>oting</a:t>
            </a:r>
            <a:endParaRPr lang="de-DE" dirty="0"/>
          </a:p>
          <a:p>
            <a:pPr marL="1800" lvl="1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17323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647697" y="1088570"/>
            <a:ext cx="7769909" cy="628245"/>
          </a:xfrm>
        </p:spPr>
        <p:txBody>
          <a:bodyPr/>
          <a:lstStyle/>
          <a:p>
            <a:r>
              <a:rPr lang="de-DE" dirty="0" err="1"/>
              <a:t>Addressing</a:t>
            </a:r>
            <a:r>
              <a:rPr lang="de-DE" dirty="0"/>
              <a:t> CW </a:t>
            </a:r>
            <a:r>
              <a:rPr lang="de-DE" dirty="0" err="1"/>
              <a:t>Use</a:t>
            </a:r>
            <a:r>
              <a:rPr lang="de-DE" dirty="0"/>
              <a:t> Through International </a:t>
            </a:r>
            <a:r>
              <a:rPr lang="de-DE" dirty="0" err="1"/>
              <a:t>and</a:t>
            </a:r>
            <a:r>
              <a:rPr lang="de-DE" dirty="0"/>
              <a:t> National Law</a:t>
            </a:r>
            <a:endParaRPr lang="en-GB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117475" indent="-117475"/>
            <a:r>
              <a:rPr lang="de-DE">
                <a:ea typeface="Roboto" charset="0"/>
                <a:cs typeface="Roboto" charset="0"/>
              </a:rPr>
              <a:t>Peace Research Institute Frankfurt  </a:t>
            </a:r>
            <a:r>
              <a:rPr lang="de-DE">
                <a:solidFill>
                  <a:schemeClr val="accent1"/>
                </a:solidFill>
                <a:ea typeface="Roboto" charset="0"/>
                <a:cs typeface="Roboto" charset="0"/>
              </a:rPr>
              <a:t>/</a:t>
            </a:r>
            <a:r>
              <a:rPr lang="de-DE">
                <a:ea typeface="Roboto" charset="0"/>
                <a:cs typeface="Roboto" charset="0"/>
              </a:rPr>
              <a:t>  Leibniz-Institut Hessische Stiftung Friedens- und Konfliktforschung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EB644D-0F47-4E01-B5AC-FB1E42B32BAE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1800" lvl="1" indent="0">
              <a:buNone/>
            </a:pPr>
            <a:r>
              <a:rPr lang="de-DE" dirty="0"/>
              <a:t>CW </a:t>
            </a:r>
            <a:r>
              <a:rPr lang="de-DE" dirty="0" err="1"/>
              <a:t>use</a:t>
            </a:r>
            <a:r>
              <a:rPr lang="de-DE" dirty="0"/>
              <a:t> not in </a:t>
            </a:r>
            <a:r>
              <a:rPr lang="de-DE" dirty="0" err="1"/>
              <a:t>focus</a:t>
            </a:r>
            <a:r>
              <a:rPr lang="de-DE" dirty="0"/>
              <a:t>, but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many</a:t>
            </a:r>
            <a:r>
              <a:rPr lang="de-DE" dirty="0"/>
              <a:t> </a:t>
            </a:r>
            <a:r>
              <a:rPr lang="de-DE" dirty="0" err="1"/>
              <a:t>violations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humanitarian</a:t>
            </a:r>
            <a:r>
              <a:rPr lang="de-DE" dirty="0"/>
              <a:t> </a:t>
            </a:r>
            <a:r>
              <a:rPr lang="de-DE" dirty="0" err="1"/>
              <a:t>law</a:t>
            </a:r>
            <a:r>
              <a:rPr lang="de-DE" dirty="0">
                <a:sym typeface="Wingdings" panose="05000000000000000000" pitchFamily="2" charset="2"/>
              </a:rPr>
              <a:t> </a:t>
            </a:r>
            <a:endParaRPr lang="de-DE" dirty="0"/>
          </a:p>
          <a:p>
            <a:pPr lvl="1"/>
            <a:r>
              <a:rPr lang="de-DE" b="1" dirty="0"/>
              <a:t>International </a:t>
            </a:r>
            <a:r>
              <a:rPr lang="de-DE" b="1" dirty="0" err="1"/>
              <a:t>level</a:t>
            </a:r>
            <a:r>
              <a:rPr lang="de-DE" dirty="0"/>
              <a:t> </a:t>
            </a:r>
          </a:p>
          <a:p>
            <a:pPr lvl="2"/>
            <a:r>
              <a:rPr lang="de-DE" sz="1600" dirty="0"/>
              <a:t>ICC – not </a:t>
            </a:r>
            <a:r>
              <a:rPr lang="de-DE" sz="1600" dirty="0" err="1"/>
              <a:t>available</a:t>
            </a:r>
            <a:endParaRPr lang="de-DE" sz="1600" dirty="0"/>
          </a:p>
          <a:p>
            <a:pPr lvl="2"/>
            <a:r>
              <a:rPr lang="de-DE" sz="1600" dirty="0" err="1"/>
              <a:t>Supporting</a:t>
            </a:r>
            <a:r>
              <a:rPr lang="de-DE" sz="1600" dirty="0"/>
              <a:t> </a:t>
            </a:r>
            <a:r>
              <a:rPr lang="de-DE" sz="1600" dirty="0" err="1"/>
              <a:t>mechanisms</a:t>
            </a:r>
            <a:r>
              <a:rPr lang="de-DE" sz="1600" dirty="0"/>
              <a:t> like </a:t>
            </a:r>
            <a:r>
              <a:rPr lang="de-DE" sz="1600" dirty="0" err="1"/>
              <a:t>Commission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Inquiry</a:t>
            </a:r>
            <a:r>
              <a:rPr lang="de-DE" sz="1600" dirty="0"/>
              <a:t> </a:t>
            </a:r>
            <a:r>
              <a:rPr lang="de-DE" sz="1600" dirty="0" err="1"/>
              <a:t>reports</a:t>
            </a:r>
            <a:r>
              <a:rPr lang="de-DE" sz="1600" dirty="0"/>
              <a:t> </a:t>
            </a:r>
            <a:r>
              <a:rPr lang="de-DE" sz="1600" dirty="0" err="1"/>
              <a:t>and</a:t>
            </a:r>
            <a:r>
              <a:rPr lang="de-DE" sz="1600" dirty="0"/>
              <a:t> IIIM</a:t>
            </a:r>
          </a:p>
          <a:p>
            <a:pPr marL="1800" lvl="1" indent="0">
              <a:buNone/>
            </a:pPr>
            <a:endParaRPr lang="de-DE" sz="1600" dirty="0"/>
          </a:p>
          <a:p>
            <a:pPr lvl="1"/>
            <a:r>
              <a:rPr lang="de-DE" b="1" dirty="0"/>
              <a:t>National </a:t>
            </a:r>
            <a:r>
              <a:rPr lang="de-DE" b="1" dirty="0" err="1"/>
              <a:t>level</a:t>
            </a:r>
            <a:endParaRPr lang="de-DE" b="1" dirty="0"/>
          </a:p>
          <a:p>
            <a:pPr lvl="3"/>
            <a:r>
              <a:rPr lang="de-DE" sz="1600" dirty="0" err="1">
                <a:sym typeface="Wingdings" panose="05000000000000000000" pitchFamily="2" charset="2"/>
              </a:rPr>
              <a:t>Prosecutions</a:t>
            </a:r>
            <a:r>
              <a:rPr lang="de-DE" sz="1600" dirty="0">
                <a:sym typeface="Wingdings" panose="05000000000000000000" pitchFamily="2" charset="2"/>
              </a:rPr>
              <a:t> </a:t>
            </a:r>
            <a:r>
              <a:rPr lang="de-DE" sz="1600" dirty="0" err="1">
                <a:sym typeface="Wingdings" panose="05000000000000000000" pitchFamily="2" charset="2"/>
              </a:rPr>
              <a:t>based</a:t>
            </a:r>
            <a:r>
              <a:rPr lang="de-DE" sz="1600" dirty="0">
                <a:sym typeface="Wingdings" panose="05000000000000000000" pitchFamily="2" charset="2"/>
              </a:rPr>
              <a:t> on national </a:t>
            </a:r>
            <a:r>
              <a:rPr lang="de-DE" sz="1600" dirty="0" err="1">
                <a:sym typeface="Wingdings" panose="05000000000000000000" pitchFamily="2" charset="2"/>
              </a:rPr>
              <a:t>laws</a:t>
            </a:r>
            <a:r>
              <a:rPr lang="de-DE" sz="1600" dirty="0">
                <a:sym typeface="Wingdings" panose="05000000000000000000" pitchFamily="2" charset="2"/>
              </a:rPr>
              <a:t> </a:t>
            </a:r>
            <a:r>
              <a:rPr lang="de-DE" sz="1600" dirty="0" err="1">
                <a:sym typeface="Wingdings" panose="05000000000000000000" pitchFamily="2" charset="2"/>
              </a:rPr>
              <a:t>and</a:t>
            </a:r>
            <a:r>
              <a:rPr lang="de-DE" sz="1600" dirty="0">
                <a:sym typeface="Wingdings" panose="05000000000000000000" pitchFamily="2" charset="2"/>
              </a:rPr>
              <a:t> universal </a:t>
            </a:r>
            <a:r>
              <a:rPr lang="de-DE" sz="1600" dirty="0" err="1">
                <a:sym typeface="Wingdings" panose="05000000000000000000" pitchFamily="2" charset="2"/>
              </a:rPr>
              <a:t>jurisdiction</a:t>
            </a:r>
            <a:endParaRPr lang="de-DE" sz="1600" dirty="0">
              <a:sym typeface="Wingdings" panose="05000000000000000000" pitchFamily="2" charset="2"/>
            </a:endParaRPr>
          </a:p>
          <a:p>
            <a:pPr lvl="3"/>
            <a:r>
              <a:rPr lang="de-DE" sz="1600" dirty="0">
                <a:sym typeface="Wingdings" panose="05000000000000000000" pitchFamily="2" charset="2"/>
              </a:rPr>
              <a:t>CW </a:t>
            </a:r>
            <a:r>
              <a:rPr lang="de-DE" sz="1600" dirty="0" err="1">
                <a:sym typeface="Wingdings" panose="05000000000000000000" pitchFamily="2" charset="2"/>
              </a:rPr>
              <a:t>case</a:t>
            </a:r>
            <a:r>
              <a:rPr lang="de-DE" sz="1600" dirty="0">
                <a:sym typeface="Wingdings" panose="05000000000000000000" pitchFamily="2" charset="2"/>
              </a:rPr>
              <a:t> </a:t>
            </a:r>
            <a:r>
              <a:rPr lang="de-DE" sz="1600" dirty="0" err="1">
                <a:sym typeface="Wingdings" panose="05000000000000000000" pitchFamily="2" charset="2"/>
              </a:rPr>
              <a:t>filed</a:t>
            </a:r>
            <a:r>
              <a:rPr lang="de-DE" sz="1600" dirty="0">
                <a:sym typeface="Wingdings" panose="05000000000000000000" pitchFamily="2" charset="2"/>
              </a:rPr>
              <a:t> in France </a:t>
            </a:r>
            <a:r>
              <a:rPr lang="de-DE" sz="1600" dirty="0" err="1">
                <a:sym typeface="Wingdings" panose="05000000000000000000" pitchFamily="2" charset="2"/>
              </a:rPr>
              <a:t>and</a:t>
            </a:r>
            <a:r>
              <a:rPr lang="de-DE" sz="1600" dirty="0">
                <a:sym typeface="Wingdings" panose="05000000000000000000" pitchFamily="2" charset="2"/>
              </a:rPr>
              <a:t> Germany</a:t>
            </a:r>
          </a:p>
          <a:p>
            <a:pPr lvl="3"/>
            <a:r>
              <a:rPr lang="de-DE" sz="1600" dirty="0">
                <a:sym typeface="Wingdings" panose="05000000000000000000" pitchFamily="2" charset="2"/>
              </a:rPr>
              <a:t>In Germany </a:t>
            </a:r>
            <a:r>
              <a:rPr lang="de-DE" sz="1600" dirty="0" err="1">
                <a:sym typeface="Wingdings" panose="05000000000000000000" pitchFamily="2" charset="2"/>
              </a:rPr>
              <a:t>first</a:t>
            </a:r>
            <a:r>
              <a:rPr lang="de-DE" sz="1600" dirty="0">
                <a:sym typeface="Wingdings" panose="05000000000000000000" pitchFamily="2" charset="2"/>
              </a:rPr>
              <a:t> </a:t>
            </a:r>
            <a:r>
              <a:rPr lang="de-DE" sz="1600" dirty="0" err="1">
                <a:sym typeface="Wingdings" panose="05000000000000000000" pitchFamily="2" charset="2"/>
              </a:rPr>
              <a:t>verdict</a:t>
            </a:r>
            <a:r>
              <a:rPr lang="de-DE" sz="1600" dirty="0">
                <a:sym typeface="Wingdings" panose="05000000000000000000" pitchFamily="2" charset="2"/>
              </a:rPr>
              <a:t> (</a:t>
            </a:r>
            <a:r>
              <a:rPr lang="de-DE" sz="1600" dirty="0" err="1">
                <a:sym typeface="Wingdings" panose="05000000000000000000" pitchFamily="2" charset="2"/>
              </a:rPr>
              <a:t>for</a:t>
            </a:r>
            <a:r>
              <a:rPr lang="de-DE" sz="1600" dirty="0">
                <a:sym typeface="Wingdings" panose="05000000000000000000" pitchFamily="2" charset="2"/>
              </a:rPr>
              <a:t> </a:t>
            </a:r>
            <a:r>
              <a:rPr lang="de-DE" sz="1600" dirty="0" err="1">
                <a:sym typeface="Wingdings" panose="05000000000000000000" pitchFamily="2" charset="2"/>
              </a:rPr>
              <a:t>crimes</a:t>
            </a:r>
            <a:r>
              <a:rPr lang="de-DE" sz="1600" dirty="0">
                <a:sym typeface="Wingdings" panose="05000000000000000000" pitchFamily="2" charset="2"/>
              </a:rPr>
              <a:t> </a:t>
            </a:r>
            <a:r>
              <a:rPr lang="de-DE" sz="1600" dirty="0" err="1">
                <a:sym typeface="Wingdings" panose="05000000000000000000" pitchFamily="2" charset="2"/>
              </a:rPr>
              <a:t>against</a:t>
            </a:r>
            <a:r>
              <a:rPr lang="de-DE" sz="1600" dirty="0">
                <a:sym typeface="Wingdings" panose="05000000000000000000" pitchFamily="2" charset="2"/>
              </a:rPr>
              <a:t> </a:t>
            </a:r>
            <a:r>
              <a:rPr lang="de-DE" sz="1600" dirty="0" err="1">
                <a:sym typeface="Wingdings" panose="05000000000000000000" pitchFamily="2" charset="2"/>
              </a:rPr>
              <a:t>humanity</a:t>
            </a:r>
            <a:r>
              <a:rPr lang="de-DE" sz="1600" dirty="0">
                <a:sym typeface="Wingdings" panose="05000000000000000000" pitchFamily="2" charset="2"/>
              </a:rPr>
              <a:t>) in </a:t>
            </a:r>
            <a:r>
              <a:rPr lang="de-DE" sz="1600" dirty="0" err="1">
                <a:sym typeface="Wingdings" panose="05000000000000000000" pitchFamily="2" charset="2"/>
              </a:rPr>
              <a:t>February</a:t>
            </a:r>
            <a:r>
              <a:rPr lang="de-DE" sz="1600" dirty="0">
                <a:sym typeface="Wingdings" panose="05000000000000000000" pitchFamily="2" charset="2"/>
              </a:rPr>
              <a:t> 2021; also „</a:t>
            </a:r>
            <a:r>
              <a:rPr lang="de-DE" sz="1600" dirty="0" err="1">
                <a:sym typeface="Wingdings" panose="05000000000000000000" pitchFamily="2" charset="2"/>
              </a:rPr>
              <a:t>structural</a:t>
            </a:r>
            <a:r>
              <a:rPr lang="de-DE" sz="1600" dirty="0">
                <a:sym typeface="Wingdings" panose="05000000000000000000" pitchFamily="2" charset="2"/>
              </a:rPr>
              <a:t> </a:t>
            </a:r>
            <a:r>
              <a:rPr lang="de-DE" sz="1600" dirty="0" err="1">
                <a:sym typeface="Wingdings" panose="05000000000000000000" pitchFamily="2" charset="2"/>
              </a:rPr>
              <a:t>investigation</a:t>
            </a:r>
            <a:r>
              <a:rPr lang="de-DE" sz="1600" dirty="0">
                <a:sym typeface="Wingdings" panose="05000000000000000000" pitchFamily="2" charset="2"/>
              </a:rPr>
              <a:t>“</a:t>
            </a:r>
            <a:endParaRPr lang="de-DE" sz="1600" dirty="0"/>
          </a:p>
          <a:p>
            <a:pPr marL="1800" lvl="1" indent="0">
              <a:buNone/>
            </a:pPr>
            <a:endParaRPr lang="de-DE" dirty="0"/>
          </a:p>
          <a:p>
            <a:pPr lvl="1"/>
            <a:endParaRPr lang="de-DE" dirty="0"/>
          </a:p>
          <a:p>
            <a:pPr marL="239400" lvl="2" indent="0">
              <a:buNone/>
            </a:pPr>
            <a:endParaRPr lang="en-US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77784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AB87C9-7E8E-42C3-A1EF-AF5E0709B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8" y="1088570"/>
            <a:ext cx="7009334" cy="628245"/>
          </a:xfrm>
        </p:spPr>
        <p:txBody>
          <a:bodyPr/>
          <a:lstStyle/>
          <a:p>
            <a:r>
              <a:rPr lang="de-DE" dirty="0"/>
              <a:t>United </a:t>
            </a:r>
            <a:r>
              <a:rPr lang="de-DE" dirty="0" err="1"/>
              <a:t>Nations</a:t>
            </a:r>
            <a:r>
              <a:rPr lang="de-DE" dirty="0"/>
              <a:t> – </a:t>
            </a:r>
            <a:r>
              <a:rPr lang="de-DE" dirty="0" err="1"/>
              <a:t>Current</a:t>
            </a:r>
            <a:r>
              <a:rPr lang="de-DE" dirty="0"/>
              <a:t> Options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BA0A220-5848-46E4-A5E4-2B5D5DCDEE2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117475" indent="-117475"/>
            <a:r>
              <a:rPr lang="de-DE">
                <a:ea typeface="Roboto" charset="0"/>
                <a:cs typeface="Roboto" charset="0"/>
              </a:rPr>
              <a:t>Peace Research Institute Frankfurt  </a:t>
            </a:r>
            <a:r>
              <a:rPr lang="de-DE">
                <a:solidFill>
                  <a:schemeClr val="accent1"/>
                </a:solidFill>
                <a:ea typeface="Roboto" charset="0"/>
                <a:cs typeface="Roboto" charset="0"/>
              </a:rPr>
              <a:t>/</a:t>
            </a:r>
            <a:r>
              <a:rPr lang="de-DE">
                <a:ea typeface="Roboto" charset="0"/>
                <a:cs typeface="Roboto" charset="0"/>
              </a:rPr>
              <a:t>  Leibniz-Institut Hessische Stiftung Friedens- und Konfliktforschung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15E1802-B132-4B4E-825A-7DA1720C26B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EB644D-0F47-4E01-B5AC-FB1E42B32BAE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19BBCCA6-C2CF-4419-9A54-8FDB7D167E0A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lvl="1"/>
            <a:r>
              <a:rPr lang="de-DE" b="1" dirty="0" err="1"/>
              <a:t>Secretary</a:t>
            </a:r>
            <a:r>
              <a:rPr lang="de-DE" b="1" dirty="0"/>
              <a:t>-General: </a:t>
            </a:r>
            <a:r>
              <a:rPr lang="de-DE" sz="1600" dirty="0" err="1"/>
              <a:t>covering</a:t>
            </a:r>
            <a:r>
              <a:rPr lang="de-DE" sz="1600" dirty="0"/>
              <a:t> non-CWC </a:t>
            </a:r>
            <a:r>
              <a:rPr lang="de-DE" sz="1600" dirty="0" err="1"/>
              <a:t>members</a:t>
            </a:r>
            <a:r>
              <a:rPr lang="de-DE" sz="1600" dirty="0"/>
              <a:t>, </a:t>
            </a:r>
            <a:r>
              <a:rPr lang="de-DE" sz="1600" dirty="0" err="1"/>
              <a:t>fact-finding</a:t>
            </a:r>
            <a:r>
              <a:rPr lang="de-DE" sz="1600" dirty="0"/>
              <a:t> </a:t>
            </a:r>
            <a:r>
              <a:rPr lang="de-DE" sz="1600" dirty="0" err="1"/>
              <a:t>only</a:t>
            </a:r>
            <a:endParaRPr lang="de-DE" sz="1600" dirty="0"/>
          </a:p>
          <a:p>
            <a:pPr lvl="1"/>
            <a:r>
              <a:rPr lang="de-DE" b="1" dirty="0"/>
              <a:t>Security Council: </a:t>
            </a:r>
            <a:r>
              <a:rPr lang="de-DE" sz="1600" dirty="0" err="1"/>
              <a:t>most</a:t>
            </a:r>
            <a:r>
              <a:rPr lang="de-DE" sz="1600" dirty="0"/>
              <a:t> </a:t>
            </a:r>
            <a:r>
              <a:rPr lang="de-DE" sz="1600" dirty="0" err="1"/>
              <a:t>far-reaching</a:t>
            </a:r>
            <a:r>
              <a:rPr lang="de-DE" sz="1600" dirty="0"/>
              <a:t> </a:t>
            </a:r>
            <a:r>
              <a:rPr lang="de-DE" sz="1600" dirty="0" err="1"/>
              <a:t>options</a:t>
            </a:r>
            <a:r>
              <a:rPr lang="de-DE" sz="1600" dirty="0"/>
              <a:t>, but </a:t>
            </a:r>
            <a:r>
              <a:rPr lang="de-DE" sz="1600" dirty="0" err="1"/>
              <a:t>currently</a:t>
            </a:r>
            <a:r>
              <a:rPr lang="de-DE" sz="1600" dirty="0"/>
              <a:t> </a:t>
            </a:r>
            <a:r>
              <a:rPr lang="de-DE" sz="1600" dirty="0" err="1"/>
              <a:t>blocked</a:t>
            </a:r>
            <a:endParaRPr lang="de-DE" sz="1600" dirty="0"/>
          </a:p>
          <a:p>
            <a:pPr lvl="1"/>
            <a:endParaRPr lang="de-DE" b="1" dirty="0">
              <a:sym typeface="Wingdings" panose="05000000000000000000" pitchFamily="2" charset="2"/>
            </a:endParaRPr>
          </a:p>
          <a:p>
            <a:pPr lvl="1"/>
            <a:r>
              <a:rPr lang="de-DE" b="1" dirty="0">
                <a:sym typeface="Wingdings" panose="05000000000000000000" pitchFamily="2" charset="2"/>
              </a:rPr>
              <a:t>General </a:t>
            </a:r>
            <a:r>
              <a:rPr lang="de-DE" b="1" dirty="0" err="1">
                <a:sym typeface="Wingdings" panose="05000000000000000000" pitchFamily="2" charset="2"/>
              </a:rPr>
              <a:t>Assembly</a:t>
            </a:r>
            <a:endParaRPr lang="de-DE" b="1" dirty="0">
              <a:sym typeface="Wingdings" panose="05000000000000000000" pitchFamily="2" charset="2"/>
            </a:endParaRPr>
          </a:p>
          <a:p>
            <a:pPr lvl="2">
              <a:spcBef>
                <a:spcPts val="300"/>
              </a:spcBef>
            </a:pPr>
            <a:r>
              <a:rPr lang="de-DE" sz="1600" dirty="0">
                <a:sym typeface="Wingdings" panose="05000000000000000000" pitchFamily="2" charset="2"/>
              </a:rPr>
              <a:t>Statements </a:t>
            </a:r>
            <a:r>
              <a:rPr lang="de-DE" sz="1600" dirty="0" err="1">
                <a:sym typeface="Wingdings" panose="05000000000000000000" pitchFamily="2" charset="2"/>
              </a:rPr>
              <a:t>through</a:t>
            </a:r>
            <a:r>
              <a:rPr lang="de-DE" sz="1600" dirty="0">
                <a:sym typeface="Wingdings" panose="05000000000000000000" pitchFamily="2" charset="2"/>
              </a:rPr>
              <a:t> </a:t>
            </a:r>
            <a:r>
              <a:rPr lang="de-DE" sz="1600" dirty="0" err="1">
                <a:sym typeface="Wingdings" panose="05000000000000000000" pitchFamily="2" charset="2"/>
              </a:rPr>
              <a:t>resolutions</a:t>
            </a:r>
            <a:r>
              <a:rPr lang="de-DE" sz="1600" dirty="0">
                <a:sym typeface="Wingdings" panose="05000000000000000000" pitchFamily="2" charset="2"/>
              </a:rPr>
              <a:t> – non-</a:t>
            </a:r>
            <a:r>
              <a:rPr lang="de-DE" sz="1600" dirty="0" err="1">
                <a:sym typeface="Wingdings" panose="05000000000000000000" pitchFamily="2" charset="2"/>
              </a:rPr>
              <a:t>binding</a:t>
            </a:r>
            <a:r>
              <a:rPr lang="de-DE" sz="1600" dirty="0">
                <a:sym typeface="Wingdings" panose="05000000000000000000" pitchFamily="2" charset="2"/>
              </a:rPr>
              <a:t>, but </a:t>
            </a:r>
            <a:r>
              <a:rPr lang="de-DE" sz="1600" dirty="0" err="1">
                <a:sym typeface="Wingdings" panose="05000000000000000000" pitchFamily="2" charset="2"/>
              </a:rPr>
              <a:t>words</a:t>
            </a:r>
            <a:r>
              <a:rPr lang="de-DE" sz="1600" dirty="0">
                <a:sym typeface="Wingdings" panose="05000000000000000000" pitchFamily="2" charset="2"/>
              </a:rPr>
              <a:t> matter!</a:t>
            </a:r>
          </a:p>
          <a:p>
            <a:pPr lvl="2">
              <a:spcBef>
                <a:spcPts val="300"/>
              </a:spcBef>
            </a:pPr>
            <a:r>
              <a:rPr lang="de-DE" sz="1600" dirty="0">
                <a:sym typeface="Wingdings" panose="05000000000000000000" pitchFamily="2" charset="2"/>
              </a:rPr>
              <a:t>Support </a:t>
            </a:r>
            <a:r>
              <a:rPr lang="de-DE" sz="1600" dirty="0" err="1">
                <a:sym typeface="Wingdings" panose="05000000000000000000" pitchFamily="2" charset="2"/>
              </a:rPr>
              <a:t>for</a:t>
            </a:r>
            <a:r>
              <a:rPr lang="de-DE" sz="1600" dirty="0">
                <a:sym typeface="Wingdings" panose="05000000000000000000" pitchFamily="2" charset="2"/>
              </a:rPr>
              <a:t> legal </a:t>
            </a:r>
            <a:r>
              <a:rPr lang="de-DE" sz="1600" dirty="0" err="1">
                <a:sym typeface="Wingdings" panose="05000000000000000000" pitchFamily="2" charset="2"/>
              </a:rPr>
              <a:t>prosecutions</a:t>
            </a:r>
            <a:r>
              <a:rPr lang="de-DE" sz="1600" dirty="0">
                <a:sym typeface="Wingdings" panose="05000000000000000000" pitchFamily="2" charset="2"/>
              </a:rPr>
              <a:t> – e.g. IIIM</a:t>
            </a:r>
          </a:p>
          <a:p>
            <a:pPr lvl="2">
              <a:spcBef>
                <a:spcPts val="300"/>
              </a:spcBef>
            </a:pPr>
            <a:r>
              <a:rPr lang="de-DE" sz="1600" dirty="0">
                <a:sym typeface="Wingdings" panose="05000000000000000000" pitchFamily="2" charset="2"/>
              </a:rPr>
              <a:t>Other </a:t>
            </a:r>
            <a:r>
              <a:rPr lang="de-DE" sz="1600" dirty="0" err="1">
                <a:sym typeface="Wingdings" panose="05000000000000000000" pitchFamily="2" charset="2"/>
              </a:rPr>
              <a:t>actions</a:t>
            </a:r>
            <a:r>
              <a:rPr lang="de-DE" sz="1600" dirty="0">
                <a:sym typeface="Wingdings" panose="05000000000000000000" pitchFamily="2" charset="2"/>
              </a:rPr>
              <a:t> </a:t>
            </a:r>
            <a:r>
              <a:rPr lang="de-DE" sz="1600" dirty="0" err="1">
                <a:sym typeface="Wingdings" panose="05000000000000000000" pitchFamily="2" charset="2"/>
              </a:rPr>
              <a:t>under</a:t>
            </a:r>
            <a:r>
              <a:rPr lang="de-DE" sz="1600" dirty="0">
                <a:sym typeface="Wingdings" panose="05000000000000000000" pitchFamily="2" charset="2"/>
              </a:rPr>
              <a:t> „</a:t>
            </a:r>
            <a:r>
              <a:rPr lang="de-DE" sz="1600" dirty="0" err="1">
                <a:sym typeface="Wingdings" panose="05000000000000000000" pitchFamily="2" charset="2"/>
              </a:rPr>
              <a:t>Uniting</a:t>
            </a:r>
            <a:r>
              <a:rPr lang="de-DE" sz="1600" dirty="0">
                <a:sym typeface="Wingdings" panose="05000000000000000000" pitchFamily="2" charset="2"/>
              </a:rPr>
              <a:t> </a:t>
            </a:r>
            <a:r>
              <a:rPr lang="de-DE" sz="1600" dirty="0" err="1">
                <a:sym typeface="Wingdings" panose="05000000000000000000" pitchFamily="2" charset="2"/>
              </a:rPr>
              <a:t>for</a:t>
            </a:r>
            <a:r>
              <a:rPr lang="de-DE" sz="1600" dirty="0">
                <a:sym typeface="Wingdings" panose="05000000000000000000" pitchFamily="2" charset="2"/>
              </a:rPr>
              <a:t> </a:t>
            </a:r>
            <a:r>
              <a:rPr lang="de-DE" sz="1600" dirty="0" err="1">
                <a:sym typeface="Wingdings" panose="05000000000000000000" pitchFamily="2" charset="2"/>
              </a:rPr>
              <a:t>Peace</a:t>
            </a:r>
            <a:r>
              <a:rPr lang="de-DE" sz="1600" dirty="0">
                <a:sym typeface="Wingdings" panose="05000000000000000000" pitchFamily="2" charset="2"/>
              </a:rPr>
              <a:t>“ </a:t>
            </a:r>
            <a:r>
              <a:rPr lang="de-DE" sz="1600" dirty="0" err="1">
                <a:sym typeface="Wingdings" panose="05000000000000000000" pitchFamily="2" charset="2"/>
              </a:rPr>
              <a:t>principle</a:t>
            </a:r>
            <a:r>
              <a:rPr lang="de-DE" sz="1600" dirty="0">
                <a:sym typeface="Wingdings" panose="05000000000000000000" pitchFamily="2" charset="2"/>
              </a:rPr>
              <a:t>?</a:t>
            </a:r>
          </a:p>
          <a:p>
            <a:pPr lvl="3">
              <a:spcBef>
                <a:spcPts val="300"/>
              </a:spcBef>
            </a:pPr>
            <a:r>
              <a:rPr lang="de-DE" sz="1600" dirty="0" err="1">
                <a:sym typeface="Wingdings" panose="05000000000000000000" pitchFamily="2" charset="2"/>
              </a:rPr>
              <a:t>Recommending</a:t>
            </a:r>
            <a:r>
              <a:rPr lang="de-DE" sz="1600" dirty="0">
                <a:sym typeface="Wingdings" panose="05000000000000000000" pitchFamily="2" charset="2"/>
              </a:rPr>
              <a:t> </a:t>
            </a:r>
            <a:r>
              <a:rPr lang="de-DE" sz="1600" dirty="0" err="1">
                <a:sym typeface="Wingdings" panose="05000000000000000000" pitchFamily="2" charset="2"/>
              </a:rPr>
              <a:t>political</a:t>
            </a:r>
            <a:r>
              <a:rPr lang="de-DE" sz="1600" dirty="0">
                <a:sym typeface="Wingdings" panose="05000000000000000000" pitchFamily="2" charset="2"/>
              </a:rPr>
              <a:t> </a:t>
            </a:r>
            <a:r>
              <a:rPr lang="de-DE" sz="1600" dirty="0" err="1">
                <a:sym typeface="Wingdings" panose="05000000000000000000" pitchFamily="2" charset="2"/>
              </a:rPr>
              <a:t>measures</a:t>
            </a:r>
            <a:r>
              <a:rPr lang="de-DE" sz="1600" dirty="0">
                <a:sym typeface="Wingdings" panose="05000000000000000000" pitchFamily="2" charset="2"/>
              </a:rPr>
              <a:t>?</a:t>
            </a:r>
          </a:p>
          <a:p>
            <a:pPr lvl="3">
              <a:spcBef>
                <a:spcPts val="300"/>
              </a:spcBef>
            </a:pPr>
            <a:r>
              <a:rPr lang="de-DE" sz="1600" dirty="0" err="1">
                <a:sym typeface="Wingdings" panose="05000000000000000000" pitchFamily="2" charset="2"/>
              </a:rPr>
              <a:t>Preparing</a:t>
            </a:r>
            <a:r>
              <a:rPr lang="de-DE" sz="1600" dirty="0">
                <a:sym typeface="Wingdings" panose="05000000000000000000" pitchFamily="2" charset="2"/>
              </a:rPr>
              <a:t> </a:t>
            </a:r>
            <a:r>
              <a:rPr lang="de-DE" sz="1600" dirty="0" err="1">
                <a:sym typeface="Wingdings" panose="05000000000000000000" pitchFamily="2" charset="2"/>
              </a:rPr>
              <a:t>or</a:t>
            </a:r>
            <a:r>
              <a:rPr lang="de-DE" sz="1600" dirty="0">
                <a:sym typeface="Wingdings" panose="05000000000000000000" pitchFamily="2" charset="2"/>
              </a:rPr>
              <a:t> </a:t>
            </a:r>
            <a:r>
              <a:rPr lang="de-DE" sz="1600" dirty="0" err="1">
                <a:sym typeface="Wingdings" panose="05000000000000000000" pitchFamily="2" charset="2"/>
              </a:rPr>
              <a:t>supporting</a:t>
            </a:r>
            <a:r>
              <a:rPr lang="de-DE" sz="1600" dirty="0">
                <a:sym typeface="Wingdings" panose="05000000000000000000" pitchFamily="2" charset="2"/>
              </a:rPr>
              <a:t> </a:t>
            </a:r>
            <a:r>
              <a:rPr lang="de-DE" sz="1600" dirty="0" err="1">
                <a:sym typeface="Wingdings" panose="05000000000000000000" pitchFamily="2" charset="2"/>
              </a:rPr>
              <a:t>establishment</a:t>
            </a:r>
            <a:r>
              <a:rPr lang="de-DE" sz="1600" dirty="0">
                <a:sym typeface="Wingdings" panose="05000000000000000000" pitchFamily="2" charset="2"/>
              </a:rPr>
              <a:t> </a:t>
            </a:r>
            <a:r>
              <a:rPr lang="de-DE" sz="1600" dirty="0" err="1">
                <a:sym typeface="Wingdings" panose="05000000000000000000" pitchFamily="2" charset="2"/>
              </a:rPr>
              <a:t>of</a:t>
            </a:r>
            <a:r>
              <a:rPr lang="de-DE" sz="1600" dirty="0">
                <a:sym typeface="Wingdings" panose="05000000000000000000" pitchFamily="2" charset="2"/>
              </a:rPr>
              <a:t> ad hoc </a:t>
            </a:r>
            <a:r>
              <a:rPr lang="de-DE" sz="1600" dirty="0" err="1">
                <a:sym typeface="Wingdings" panose="05000000000000000000" pitchFamily="2" charset="2"/>
              </a:rPr>
              <a:t>tribunal</a:t>
            </a:r>
            <a:r>
              <a:rPr lang="de-DE" sz="1600" dirty="0">
                <a:sym typeface="Wingdings" panose="05000000000000000000" pitchFamily="2" charset="2"/>
              </a:rPr>
              <a:t>?</a:t>
            </a:r>
          </a:p>
          <a:p>
            <a:pPr lvl="3">
              <a:spcBef>
                <a:spcPts val="300"/>
              </a:spcBef>
            </a:pPr>
            <a:r>
              <a:rPr lang="de-DE" sz="1600" dirty="0">
                <a:sym typeface="Wingdings" panose="05000000000000000000" pitchFamily="2" charset="2"/>
              </a:rPr>
              <a:t>???</a:t>
            </a:r>
          </a:p>
          <a:p>
            <a:pPr marL="1800" lvl="1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15827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AB87C9-7E8E-42C3-A1EF-AF5E0709B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8" y="1088570"/>
            <a:ext cx="7009334" cy="628245"/>
          </a:xfrm>
        </p:spPr>
        <p:txBody>
          <a:bodyPr/>
          <a:lstStyle/>
          <a:p>
            <a:r>
              <a:rPr lang="de-DE" dirty="0" err="1"/>
              <a:t>Conclusions</a:t>
            </a:r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BA0A220-5848-46E4-A5E4-2B5D5DCDEE2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117475" indent="-117475"/>
            <a:r>
              <a:rPr lang="de-DE">
                <a:ea typeface="Roboto" charset="0"/>
                <a:cs typeface="Roboto" charset="0"/>
              </a:rPr>
              <a:t>Peace Research Institute Frankfurt  </a:t>
            </a:r>
            <a:r>
              <a:rPr lang="de-DE">
                <a:solidFill>
                  <a:schemeClr val="accent1"/>
                </a:solidFill>
                <a:ea typeface="Roboto" charset="0"/>
                <a:cs typeface="Roboto" charset="0"/>
              </a:rPr>
              <a:t>/</a:t>
            </a:r>
            <a:r>
              <a:rPr lang="de-DE">
                <a:ea typeface="Roboto" charset="0"/>
                <a:cs typeface="Roboto" charset="0"/>
              </a:rPr>
              <a:t>  Leibniz-Institut Hessische Stiftung Friedens- und Konfliktforschung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15E1802-B132-4B4E-825A-7DA1720C26B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EB644D-0F47-4E01-B5AC-FB1E42B32BAE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19BBCCA6-C2CF-4419-9A54-8FDB7D167E0A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lvl="1"/>
            <a:r>
              <a:rPr lang="de-DE" dirty="0"/>
              <a:t>CW non-</a:t>
            </a:r>
            <a:r>
              <a:rPr lang="de-DE" dirty="0" err="1"/>
              <a:t>use</a:t>
            </a:r>
            <a:r>
              <a:rPr lang="de-DE" dirty="0"/>
              <a:t> norm </a:t>
            </a:r>
            <a:r>
              <a:rPr lang="de-DE" dirty="0" err="1"/>
              <a:t>is</a:t>
            </a:r>
            <a:r>
              <a:rPr lang="de-DE" dirty="0"/>
              <a:t> universal, </a:t>
            </a:r>
            <a:r>
              <a:rPr lang="de-DE" dirty="0" err="1"/>
              <a:t>currently</a:t>
            </a:r>
            <a:r>
              <a:rPr lang="de-DE" dirty="0"/>
              <a:t> </a:t>
            </a:r>
            <a:r>
              <a:rPr lang="de-DE" dirty="0" err="1"/>
              <a:t>challenged</a:t>
            </a:r>
            <a:r>
              <a:rPr lang="de-DE" dirty="0"/>
              <a:t>, but still strong</a:t>
            </a:r>
          </a:p>
          <a:p>
            <a:pPr lvl="1"/>
            <a:r>
              <a:rPr lang="de-DE" dirty="0" err="1"/>
              <a:t>Comprehensive</a:t>
            </a:r>
            <a:r>
              <a:rPr lang="de-DE" dirty="0"/>
              <a:t> legal </a:t>
            </a:r>
            <a:r>
              <a:rPr lang="de-DE" dirty="0" err="1"/>
              <a:t>basis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reactions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violations</a:t>
            </a:r>
            <a:r>
              <a:rPr lang="de-DE" dirty="0"/>
              <a:t> </a:t>
            </a:r>
          </a:p>
          <a:p>
            <a:pPr lvl="1"/>
            <a:endParaRPr lang="de-DE" dirty="0"/>
          </a:p>
          <a:p>
            <a:pPr marL="1800" lvl="1" indent="0">
              <a:buNone/>
            </a:pPr>
            <a:endParaRPr lang="de-DE" dirty="0"/>
          </a:p>
          <a:p>
            <a:pPr marL="1800" lvl="1" indent="0">
              <a:buNone/>
            </a:pPr>
            <a:endParaRPr lang="de-DE" dirty="0"/>
          </a:p>
          <a:p>
            <a:pPr marL="1800" lvl="1" indent="0">
              <a:buNone/>
            </a:pPr>
            <a:endParaRPr lang="de-DE" dirty="0"/>
          </a:p>
          <a:p>
            <a:pPr marL="1800" lvl="1" indent="0">
              <a:buNone/>
            </a:pPr>
            <a:endParaRPr lang="de-DE" dirty="0"/>
          </a:p>
          <a:p>
            <a:pPr marL="1800" lvl="1" indent="0">
              <a:buNone/>
            </a:pPr>
            <a:endParaRPr lang="de-DE" dirty="0"/>
          </a:p>
          <a:p>
            <a:pPr marL="1800" lvl="1" indent="0" algn="ctr">
              <a:buNone/>
            </a:pPr>
            <a:r>
              <a:rPr lang="de-DE" dirty="0">
                <a:sym typeface="Wingdings" panose="05000000000000000000" pitchFamily="2" charset="2"/>
              </a:rPr>
              <a:t> </a:t>
            </a:r>
            <a:r>
              <a:rPr lang="de-DE" dirty="0" err="1">
                <a:sym typeface="Wingdings" panose="05000000000000000000" pitchFamily="2" charset="2"/>
              </a:rPr>
              <a:t>Measures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can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be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mutually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reinforcing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and</a:t>
            </a:r>
            <a:r>
              <a:rPr lang="de-DE" dirty="0">
                <a:sym typeface="Wingdings" panose="05000000000000000000" pitchFamily="2" charset="2"/>
              </a:rPr>
              <a:t> </a:t>
            </a:r>
            <a:br>
              <a:rPr lang="de-DE" dirty="0">
                <a:sym typeface="Wingdings" panose="05000000000000000000" pitchFamily="2" charset="2"/>
              </a:rPr>
            </a:br>
            <a:r>
              <a:rPr lang="de-DE" dirty="0">
                <a:sym typeface="Wingdings" panose="05000000000000000000" pitchFamily="2" charset="2"/>
              </a:rPr>
              <a:t>  </a:t>
            </a:r>
            <a:r>
              <a:rPr lang="de-DE" dirty="0" err="1">
                <a:sym typeface="Wingdings" panose="05000000000000000000" pitchFamily="2" charset="2"/>
              </a:rPr>
              <a:t>help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deter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future</a:t>
            </a:r>
            <a:r>
              <a:rPr lang="de-DE" dirty="0">
                <a:sym typeface="Wingdings" panose="05000000000000000000" pitchFamily="2" charset="2"/>
              </a:rPr>
              <a:t> CW </a:t>
            </a:r>
            <a:r>
              <a:rPr lang="de-DE" dirty="0" err="1">
                <a:sym typeface="Wingdings" panose="05000000000000000000" pitchFamily="2" charset="2"/>
              </a:rPr>
              <a:t>use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and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sustain</a:t>
            </a:r>
            <a:r>
              <a:rPr lang="de-DE" dirty="0">
                <a:sym typeface="Wingdings" panose="05000000000000000000" pitchFamily="2" charset="2"/>
              </a:rPr>
              <a:t> non-</a:t>
            </a:r>
            <a:r>
              <a:rPr lang="de-DE" dirty="0" err="1">
                <a:sym typeface="Wingdings" panose="05000000000000000000" pitchFamily="2" charset="2"/>
              </a:rPr>
              <a:t>use</a:t>
            </a:r>
            <a:r>
              <a:rPr lang="de-DE" dirty="0">
                <a:sym typeface="Wingdings" panose="05000000000000000000" pitchFamily="2" charset="2"/>
              </a:rPr>
              <a:t> norm</a:t>
            </a:r>
            <a:endParaRPr lang="de-DE" dirty="0"/>
          </a:p>
        </p:txBody>
      </p:sp>
      <p:grpSp>
        <p:nvGrpSpPr>
          <p:cNvPr id="6" name="Gruppieren 5"/>
          <p:cNvGrpSpPr/>
          <p:nvPr/>
        </p:nvGrpSpPr>
        <p:grpSpPr>
          <a:xfrm>
            <a:off x="2016807" y="2700471"/>
            <a:ext cx="4708733" cy="2589375"/>
            <a:chOff x="1273323" y="1828800"/>
            <a:chExt cx="5195843" cy="2973937"/>
          </a:xfrm>
        </p:grpSpPr>
        <p:sp>
          <p:nvSpPr>
            <p:cNvPr id="7" name="Ellipse 6"/>
            <p:cNvSpPr/>
            <p:nvPr/>
          </p:nvSpPr>
          <p:spPr>
            <a:xfrm>
              <a:off x="1726250" y="2273180"/>
              <a:ext cx="2196269" cy="149551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b="1" dirty="0"/>
                <a:t>CWC:</a:t>
              </a:r>
            </a:p>
            <a:p>
              <a:pPr algn="ctr"/>
              <a:r>
                <a:rPr lang="de-DE" sz="1500" dirty="0" err="1"/>
                <a:t>Restoring</a:t>
              </a:r>
              <a:r>
                <a:rPr lang="de-DE" sz="1500" dirty="0"/>
                <a:t> </a:t>
              </a:r>
              <a:r>
                <a:rPr lang="de-DE" sz="1500" dirty="0" err="1"/>
                <a:t>compliance</a:t>
              </a:r>
              <a:endParaRPr lang="de-DE" sz="1500" dirty="0"/>
            </a:p>
          </p:txBody>
        </p:sp>
        <p:sp>
          <p:nvSpPr>
            <p:cNvPr id="8" name="Ellipse 7"/>
            <p:cNvSpPr/>
            <p:nvPr/>
          </p:nvSpPr>
          <p:spPr>
            <a:xfrm>
              <a:off x="3801454" y="2273181"/>
              <a:ext cx="2196269" cy="143569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500" b="1" dirty="0"/>
                <a:t>Other legal </a:t>
              </a:r>
              <a:r>
                <a:rPr lang="de-DE" sz="1500" b="1" dirty="0" err="1"/>
                <a:t>approaches</a:t>
              </a:r>
              <a:r>
                <a:rPr lang="de-DE" sz="1500" b="1" dirty="0"/>
                <a:t>:</a:t>
              </a:r>
            </a:p>
            <a:p>
              <a:pPr algn="ctr"/>
              <a:r>
                <a:rPr lang="de-DE" sz="1500" dirty="0"/>
                <a:t>Holding </a:t>
              </a:r>
              <a:r>
                <a:rPr lang="de-DE" sz="1500" dirty="0" err="1"/>
                <a:t>perpetrators</a:t>
              </a:r>
              <a:r>
                <a:rPr lang="de-DE" sz="1500" dirty="0"/>
                <a:t> </a:t>
              </a:r>
              <a:r>
                <a:rPr lang="de-DE" sz="1500" dirty="0" err="1"/>
                <a:t>accountable</a:t>
              </a:r>
              <a:endParaRPr lang="de-DE" sz="1500" dirty="0"/>
            </a:p>
          </p:txBody>
        </p:sp>
        <p:sp>
          <p:nvSpPr>
            <p:cNvPr id="9" name="Ellipse 8"/>
            <p:cNvSpPr/>
            <p:nvPr/>
          </p:nvSpPr>
          <p:spPr>
            <a:xfrm>
              <a:off x="1273323" y="1828800"/>
              <a:ext cx="5195843" cy="297393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  <a:p>
              <a:pPr algn="ctr"/>
              <a:endParaRPr lang="de-DE" dirty="0"/>
            </a:p>
            <a:p>
              <a:pPr algn="ctr"/>
              <a:endParaRPr lang="de-DE" dirty="0"/>
            </a:p>
            <a:p>
              <a:pPr algn="ctr"/>
              <a:endParaRPr lang="de-DE" dirty="0"/>
            </a:p>
            <a:p>
              <a:pPr algn="ctr"/>
              <a:endParaRPr lang="de-DE" dirty="0"/>
            </a:p>
            <a:p>
              <a:pPr algn="ctr"/>
              <a:r>
                <a:rPr lang="de-DE" sz="1500" b="1" dirty="0">
                  <a:solidFill>
                    <a:srgbClr val="0160AA"/>
                  </a:solidFill>
                </a:rPr>
                <a:t>UNGA:</a:t>
              </a:r>
            </a:p>
            <a:p>
              <a:pPr algn="ctr"/>
              <a:r>
                <a:rPr lang="de-DE" sz="1500" dirty="0">
                  <a:solidFill>
                    <a:srgbClr val="0160AA"/>
                  </a:solidFill>
                </a:rPr>
                <a:t>„</a:t>
              </a:r>
              <a:r>
                <a:rPr lang="de-DE" sz="1500" dirty="0" err="1">
                  <a:solidFill>
                    <a:srgbClr val="0160AA"/>
                  </a:solidFill>
                </a:rPr>
                <a:t>Uniting</a:t>
              </a:r>
              <a:r>
                <a:rPr lang="de-DE" sz="1500" dirty="0">
                  <a:solidFill>
                    <a:srgbClr val="0160AA"/>
                  </a:solidFill>
                </a:rPr>
                <a:t> </a:t>
              </a:r>
              <a:r>
                <a:rPr lang="de-DE" sz="1500" dirty="0" err="1">
                  <a:solidFill>
                    <a:srgbClr val="0160AA"/>
                  </a:solidFill>
                </a:rPr>
                <a:t>for</a:t>
              </a:r>
              <a:r>
                <a:rPr lang="de-DE" sz="1500" dirty="0">
                  <a:solidFill>
                    <a:srgbClr val="0160AA"/>
                  </a:solidFill>
                </a:rPr>
                <a:t> </a:t>
              </a:r>
              <a:r>
                <a:rPr lang="de-DE" sz="1500" dirty="0" err="1">
                  <a:solidFill>
                    <a:srgbClr val="0160AA"/>
                  </a:solidFill>
                </a:rPr>
                <a:t>Peace</a:t>
              </a:r>
              <a:r>
                <a:rPr lang="de-DE" sz="1500" dirty="0">
                  <a:solidFill>
                    <a:srgbClr val="0160AA"/>
                  </a:solidFill>
                </a:rPr>
                <a:t>“ </a:t>
              </a:r>
              <a:br>
                <a:rPr lang="de-DE" sz="1500" dirty="0">
                  <a:solidFill>
                    <a:srgbClr val="0160AA"/>
                  </a:solidFill>
                </a:rPr>
              </a:br>
              <a:r>
                <a:rPr lang="de-DE" sz="1500" dirty="0">
                  <a:solidFill>
                    <a:srgbClr val="0160AA"/>
                  </a:solidFill>
                </a:rPr>
                <a:t>in </a:t>
              </a:r>
              <a:r>
                <a:rPr lang="de-DE" sz="1500" dirty="0" err="1">
                  <a:solidFill>
                    <a:srgbClr val="0160AA"/>
                  </a:solidFill>
                </a:rPr>
                <a:t>support</a:t>
              </a:r>
              <a:r>
                <a:rPr lang="de-DE" sz="1500" dirty="0">
                  <a:solidFill>
                    <a:srgbClr val="0160AA"/>
                  </a:solidFill>
                </a:rPr>
                <a:t> </a:t>
              </a:r>
              <a:r>
                <a:rPr lang="de-DE" sz="1500" dirty="0" err="1">
                  <a:solidFill>
                    <a:srgbClr val="0160AA"/>
                  </a:solidFill>
                </a:rPr>
                <a:t>of</a:t>
              </a:r>
              <a:r>
                <a:rPr lang="de-DE" sz="1500" dirty="0">
                  <a:solidFill>
                    <a:srgbClr val="0160AA"/>
                  </a:solidFill>
                </a:rPr>
                <a:t> </a:t>
              </a:r>
              <a:r>
                <a:rPr lang="de-DE" sz="1500" dirty="0" err="1">
                  <a:solidFill>
                    <a:srgbClr val="0160AA"/>
                  </a:solidFill>
                </a:rPr>
                <a:t>other</a:t>
              </a:r>
              <a:r>
                <a:rPr lang="de-DE" sz="1500" dirty="0">
                  <a:solidFill>
                    <a:srgbClr val="0160AA"/>
                  </a:solidFill>
                </a:rPr>
                <a:t> </a:t>
              </a:r>
              <a:r>
                <a:rPr lang="de-DE" sz="1500" dirty="0" err="1">
                  <a:solidFill>
                    <a:srgbClr val="0160AA"/>
                  </a:solidFill>
                </a:rPr>
                <a:t>measures</a:t>
              </a:r>
              <a:endParaRPr lang="de-DE" sz="1500" dirty="0">
                <a:solidFill>
                  <a:srgbClr val="0160AA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8208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el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2513147"/>
              </p:ext>
            </p:extLst>
          </p:nvPr>
        </p:nvGraphicFramePr>
        <p:xfrm>
          <a:off x="647698" y="1838744"/>
          <a:ext cx="7848000" cy="355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343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136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2000" b="1" dirty="0"/>
                        <a:t>Dr. Una Jakob</a:t>
                      </a:r>
                      <a:endParaRPr lang="en-GB" sz="2000" b="1" dirty="0"/>
                    </a:p>
                  </a:txBody>
                  <a:tcPr marL="0" marR="0" marT="72000" marB="72000"/>
                </a:tc>
                <a:tc h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endParaRPr lang="en-GB" sz="1600" dirty="0"/>
                    </a:p>
                  </a:txBody>
                  <a:tcPr marL="0" marR="0" marT="72000" marB="7200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sz="1600" dirty="0"/>
                        <a:t>Research</a:t>
                      </a:r>
                      <a:r>
                        <a:rPr lang="de-DE" sz="1600" baseline="0" dirty="0"/>
                        <a:t> Fellow</a:t>
                      </a:r>
                      <a:endParaRPr lang="en-GB" sz="1600" dirty="0"/>
                    </a:p>
                  </a:txBody>
                  <a:tcPr marL="0" marR="0" marT="72000" marB="72000"/>
                </a:tc>
                <a:tc h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sz="1600" dirty="0" err="1"/>
                        <a:t>Peace</a:t>
                      </a:r>
                      <a:r>
                        <a:rPr lang="de-DE" sz="1600" dirty="0"/>
                        <a:t> Research Institute</a:t>
                      </a:r>
                      <a:r>
                        <a:rPr lang="de-DE" sz="1600" baseline="0" dirty="0"/>
                        <a:t> Frankfurt (PRIF)</a:t>
                      </a:r>
                      <a:endParaRPr lang="de-DE" sz="1600" dirty="0"/>
                    </a:p>
                  </a:txBody>
                  <a:tcPr marL="0" marR="0" marT="72000" marB="72000"/>
                </a:tc>
                <a:tc h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/>
                        <a:t>Tel:</a:t>
                      </a:r>
                      <a:endParaRPr lang="en-GB" sz="1600" dirty="0"/>
                    </a:p>
                  </a:txBody>
                  <a:tcPr marL="0" marR="0" marT="72000" marB="72000"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+49 69 959104-0</a:t>
                      </a:r>
                      <a:endParaRPr lang="en-GB" sz="1600" dirty="0"/>
                    </a:p>
                  </a:txBody>
                  <a:tcPr marL="0" marR="0" marT="72000" marB="720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/>
                        <a:t>Mail:</a:t>
                      </a:r>
                      <a:endParaRPr lang="en-GB" sz="1600" dirty="0"/>
                    </a:p>
                  </a:txBody>
                  <a:tcPr marL="0" marR="0" marT="72000" marB="72000"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una.jakob@hsfk.de</a:t>
                      </a:r>
                      <a:endParaRPr lang="en-GB" sz="1600" dirty="0"/>
                    </a:p>
                  </a:txBody>
                  <a:tcPr marL="0" marR="0" marT="72000" marB="720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/>
                        <a:t>Website:</a:t>
                      </a:r>
                      <a:endParaRPr lang="en-GB" sz="1600" dirty="0"/>
                    </a:p>
                  </a:txBody>
                  <a:tcPr marL="0" marR="0" marT="72000" marB="72000"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hlinkClick r:id="rId2"/>
                        </a:rPr>
                        <a:t>www.hsfk.de</a:t>
                      </a:r>
                      <a:r>
                        <a:rPr lang="de-DE" sz="1600" dirty="0"/>
                        <a:t> / </a:t>
                      </a:r>
                      <a:r>
                        <a:rPr lang="de-DE" sz="1600" dirty="0">
                          <a:hlinkClick r:id="rId3"/>
                        </a:rPr>
                        <a:t>www.prif.org</a:t>
                      </a:r>
                      <a:r>
                        <a:rPr lang="de-DE" sz="1600" dirty="0"/>
                        <a:t> </a:t>
                      </a:r>
                      <a:endParaRPr lang="en-GB" sz="1600" dirty="0"/>
                    </a:p>
                  </a:txBody>
                  <a:tcPr marL="0" marR="0" marT="72000" marB="720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/>
                        <a:t>Twitter:</a:t>
                      </a:r>
                      <a:endParaRPr lang="en-GB" sz="1600" dirty="0"/>
                    </a:p>
                  </a:txBody>
                  <a:tcPr marL="0" marR="0" marT="72000" marB="72000"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@HSFK_PRIF </a:t>
                      </a:r>
                    </a:p>
                  </a:txBody>
                  <a:tcPr marL="0" marR="0" marT="72000" marB="7200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/>
                        <a:t>Blog:</a:t>
                      </a:r>
                      <a:endParaRPr lang="en-GB" sz="1600" dirty="0"/>
                    </a:p>
                  </a:txBody>
                  <a:tcPr marL="0" marR="0" marT="72000" marB="72000"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https://blog.prif.org/ </a:t>
                      </a:r>
                    </a:p>
                  </a:txBody>
                  <a:tcPr marL="0" marR="0" marT="72000" marB="7200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117475" indent="-117475"/>
            <a:r>
              <a:rPr lang="de-DE">
                <a:ea typeface="Roboto" charset="0"/>
                <a:cs typeface="Roboto" charset="0"/>
              </a:rPr>
              <a:t>Peace Research Institute Frankfurt  </a:t>
            </a:r>
            <a:r>
              <a:rPr lang="de-DE">
                <a:solidFill>
                  <a:schemeClr val="accent1"/>
                </a:solidFill>
                <a:ea typeface="Roboto" charset="0"/>
                <a:cs typeface="Roboto" charset="0"/>
              </a:rPr>
              <a:t>/</a:t>
            </a:r>
            <a:r>
              <a:rPr lang="de-DE">
                <a:ea typeface="Roboto" charset="0"/>
                <a:cs typeface="Roboto" charset="0"/>
              </a:rPr>
              <a:t>  Leibniz-Institut Hessische Stiftung Friedens- und Konfliktforschung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EB644D-0F47-4E01-B5AC-FB1E42B32BAE}" type="slidenum">
              <a:rPr lang="en-GB" smtClean="0"/>
              <a:pPr/>
              <a:t>10</a:t>
            </a:fld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5041" y="700390"/>
            <a:ext cx="2944520" cy="1316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6545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647698" y="1088570"/>
            <a:ext cx="7564810" cy="628245"/>
          </a:xfrm>
        </p:spPr>
        <p:txBody>
          <a:bodyPr/>
          <a:lstStyle/>
          <a:p>
            <a:r>
              <a:rPr lang="de-DE" dirty="0" err="1"/>
              <a:t>Possible</a:t>
            </a:r>
            <a:r>
              <a:rPr lang="de-DE" dirty="0"/>
              <a:t> </a:t>
            </a:r>
            <a:r>
              <a:rPr lang="de-DE" dirty="0" err="1"/>
              <a:t>action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address</a:t>
            </a:r>
            <a:r>
              <a:rPr lang="de-DE" dirty="0"/>
              <a:t> non-</a:t>
            </a:r>
            <a:r>
              <a:rPr lang="de-DE" dirty="0" err="1"/>
              <a:t>compliance</a:t>
            </a:r>
            <a:r>
              <a:rPr lang="de-DE" dirty="0"/>
              <a:t> </a:t>
            </a:r>
            <a:r>
              <a:rPr lang="de-DE" dirty="0" err="1"/>
              <a:t>under</a:t>
            </a:r>
            <a:r>
              <a:rPr lang="de-DE" dirty="0"/>
              <a:t> CWC</a:t>
            </a:r>
            <a:endParaRPr lang="en-GB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117475" indent="-117475"/>
            <a:r>
              <a:rPr lang="de-DE">
                <a:ea typeface="Roboto" charset="0"/>
                <a:cs typeface="Roboto" charset="0"/>
              </a:rPr>
              <a:t>Peace Research Institute Frankfurt  </a:t>
            </a:r>
            <a:r>
              <a:rPr lang="de-DE">
                <a:solidFill>
                  <a:schemeClr val="accent1"/>
                </a:solidFill>
                <a:ea typeface="Roboto" charset="0"/>
                <a:cs typeface="Roboto" charset="0"/>
              </a:rPr>
              <a:t>/</a:t>
            </a:r>
            <a:r>
              <a:rPr lang="de-DE">
                <a:ea typeface="Roboto" charset="0"/>
                <a:cs typeface="Roboto" charset="0"/>
              </a:rPr>
              <a:t>  Leibniz-Institut Hessische Stiftung Friedens- und Konfliktforschung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EB644D-0F47-4E01-B5AC-FB1E42B32BAE}" type="slidenum">
              <a:rPr lang="en-GB" smtClean="0"/>
              <a:pPr/>
              <a:t>11</a:t>
            </a:fld>
            <a:endParaRPr lang="en-GB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657127" y="1828800"/>
            <a:ext cx="7848600" cy="4356100"/>
          </a:xfrm>
        </p:spPr>
        <p:txBody>
          <a:bodyPr/>
          <a:lstStyle/>
          <a:p>
            <a:pPr lvl="1"/>
            <a:r>
              <a:rPr lang="de-DE" b="1" dirty="0" err="1"/>
              <a:t>According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CWC </a:t>
            </a:r>
            <a:r>
              <a:rPr lang="de-DE" b="1" dirty="0" err="1"/>
              <a:t>Article</a:t>
            </a:r>
            <a:r>
              <a:rPr lang="de-DE" b="1" dirty="0"/>
              <a:t> XII, CSP </a:t>
            </a:r>
            <a:r>
              <a:rPr lang="de-DE" b="1" dirty="0" err="1"/>
              <a:t>could</a:t>
            </a:r>
            <a:endParaRPr lang="de-DE" b="1" dirty="0"/>
          </a:p>
          <a:p>
            <a:pPr lvl="2"/>
            <a:r>
              <a:rPr lang="de-DE" sz="1600" dirty="0" err="1"/>
              <a:t>Condem</a:t>
            </a:r>
            <a:r>
              <a:rPr lang="de-DE" sz="1600" dirty="0"/>
              <a:t> CW </a:t>
            </a:r>
            <a:r>
              <a:rPr lang="de-DE" sz="1600" dirty="0" err="1"/>
              <a:t>use</a:t>
            </a:r>
            <a:r>
              <a:rPr lang="de-DE" sz="1600" dirty="0"/>
              <a:t> </a:t>
            </a:r>
            <a:r>
              <a:rPr lang="de-DE" sz="1600" dirty="0" err="1"/>
              <a:t>by</a:t>
            </a:r>
            <a:r>
              <a:rPr lang="de-DE" sz="1600" dirty="0"/>
              <a:t> </a:t>
            </a:r>
            <a:r>
              <a:rPr lang="de-DE" sz="1600" dirty="0" err="1"/>
              <a:t>Syria</a:t>
            </a:r>
            <a:endParaRPr lang="de-DE" sz="1600" dirty="0"/>
          </a:p>
          <a:p>
            <a:pPr lvl="2"/>
            <a:r>
              <a:rPr lang="de-DE" sz="1600" dirty="0" err="1"/>
              <a:t>Recommend</a:t>
            </a:r>
            <a:r>
              <a:rPr lang="de-DE" sz="1600" dirty="0"/>
              <a:t> </a:t>
            </a:r>
            <a:r>
              <a:rPr lang="de-DE" sz="1600" dirty="0" err="1"/>
              <a:t>collective</a:t>
            </a:r>
            <a:r>
              <a:rPr lang="de-DE" sz="1600" dirty="0"/>
              <a:t> </a:t>
            </a:r>
            <a:r>
              <a:rPr lang="de-DE" sz="1600" dirty="0" err="1"/>
              <a:t>action</a:t>
            </a:r>
            <a:r>
              <a:rPr lang="de-DE" sz="1600" dirty="0"/>
              <a:t> </a:t>
            </a:r>
            <a:r>
              <a:rPr lang="de-DE" sz="1600" dirty="0" err="1"/>
              <a:t>to</a:t>
            </a:r>
            <a:r>
              <a:rPr lang="de-DE" sz="1600" dirty="0"/>
              <a:t> CWC </a:t>
            </a:r>
            <a:r>
              <a:rPr lang="de-DE" sz="1600" dirty="0" err="1"/>
              <a:t>members</a:t>
            </a:r>
            <a:endParaRPr lang="de-DE" sz="1600" dirty="0"/>
          </a:p>
          <a:p>
            <a:pPr lvl="2"/>
            <a:r>
              <a:rPr lang="de-DE" sz="1600" b="1" dirty="0" err="1"/>
              <a:t>Restrict</a:t>
            </a:r>
            <a:r>
              <a:rPr lang="de-DE" sz="1600" b="1" dirty="0"/>
              <a:t> </a:t>
            </a:r>
            <a:r>
              <a:rPr lang="de-DE" sz="1600" b="1" dirty="0" err="1"/>
              <a:t>or</a:t>
            </a:r>
            <a:r>
              <a:rPr lang="de-DE" sz="1600" b="1" dirty="0"/>
              <a:t> </a:t>
            </a:r>
            <a:r>
              <a:rPr lang="de-DE" sz="1600" b="1" dirty="0" err="1"/>
              <a:t>suspend</a:t>
            </a:r>
            <a:r>
              <a:rPr lang="de-DE" sz="1600" b="1" dirty="0"/>
              <a:t> </a:t>
            </a:r>
            <a:r>
              <a:rPr lang="de-DE" sz="1600" b="1" dirty="0" err="1"/>
              <a:t>membership</a:t>
            </a:r>
            <a:r>
              <a:rPr lang="de-DE" sz="1600" b="1" dirty="0"/>
              <a:t> </a:t>
            </a:r>
            <a:r>
              <a:rPr lang="de-DE" sz="1600" b="1" dirty="0" err="1"/>
              <a:t>rights</a:t>
            </a:r>
            <a:r>
              <a:rPr lang="de-DE" sz="1600" b="1" dirty="0"/>
              <a:t> </a:t>
            </a:r>
            <a:r>
              <a:rPr lang="de-DE" sz="1600" b="1" dirty="0" err="1"/>
              <a:t>and</a:t>
            </a:r>
            <a:r>
              <a:rPr lang="de-DE" sz="1600" b="1" dirty="0"/>
              <a:t> </a:t>
            </a:r>
            <a:r>
              <a:rPr lang="de-DE" sz="1600" b="1" dirty="0" err="1"/>
              <a:t>privileges</a:t>
            </a:r>
            <a:r>
              <a:rPr lang="de-DE" sz="1600" b="1" dirty="0"/>
              <a:t> </a:t>
            </a:r>
          </a:p>
          <a:p>
            <a:pPr lvl="2"/>
            <a:r>
              <a:rPr lang="de-DE" sz="1600" dirty="0" err="1"/>
              <a:t>Involve</a:t>
            </a:r>
            <a:r>
              <a:rPr lang="de-DE" sz="1600" dirty="0"/>
              <a:t> UN General </a:t>
            </a:r>
            <a:r>
              <a:rPr lang="de-DE" sz="1600" dirty="0" err="1"/>
              <a:t>Assembly</a:t>
            </a:r>
            <a:r>
              <a:rPr lang="de-DE" sz="1600" dirty="0"/>
              <a:t> </a:t>
            </a:r>
            <a:r>
              <a:rPr lang="de-DE" sz="1600" dirty="0" err="1"/>
              <a:t>and</a:t>
            </a:r>
            <a:r>
              <a:rPr lang="de-DE" sz="1600" dirty="0"/>
              <a:t> UN Security Council</a:t>
            </a:r>
          </a:p>
          <a:p>
            <a:pPr lvl="2"/>
            <a:endParaRPr lang="de-DE" sz="1600" dirty="0"/>
          </a:p>
          <a:p>
            <a:pPr lvl="1"/>
            <a:r>
              <a:rPr lang="de-DE" b="1" dirty="0"/>
              <a:t>Dilemma</a:t>
            </a:r>
          </a:p>
          <a:p>
            <a:pPr lvl="2"/>
            <a:r>
              <a:rPr lang="de-DE" sz="1600" dirty="0" err="1"/>
              <a:t>Using</a:t>
            </a:r>
            <a:r>
              <a:rPr lang="de-DE" sz="1600" dirty="0"/>
              <a:t> CWC </a:t>
            </a:r>
            <a:r>
              <a:rPr lang="de-DE" sz="1600" dirty="0" err="1"/>
              <a:t>procedures</a:t>
            </a:r>
            <a:r>
              <a:rPr lang="de-DE" sz="1600" dirty="0"/>
              <a:t> will </a:t>
            </a:r>
            <a:r>
              <a:rPr lang="de-DE" sz="1600" dirty="0" err="1"/>
              <a:t>likely</a:t>
            </a:r>
            <a:r>
              <a:rPr lang="de-DE" sz="1600" dirty="0"/>
              <a:t> </a:t>
            </a:r>
            <a:r>
              <a:rPr lang="de-DE" sz="1600" dirty="0" err="1"/>
              <a:t>increase</a:t>
            </a:r>
            <a:r>
              <a:rPr lang="de-DE" sz="1600" dirty="0"/>
              <a:t> </a:t>
            </a:r>
            <a:r>
              <a:rPr lang="de-DE" sz="1600" dirty="0" err="1"/>
              <a:t>polarisation</a:t>
            </a:r>
            <a:r>
              <a:rPr lang="de-DE" sz="1600" dirty="0"/>
              <a:t> </a:t>
            </a:r>
            <a:r>
              <a:rPr lang="de-DE" sz="1600" dirty="0" err="1"/>
              <a:t>and</a:t>
            </a:r>
            <a:r>
              <a:rPr lang="de-DE" sz="1600" dirty="0"/>
              <a:t> lack universal </a:t>
            </a:r>
            <a:r>
              <a:rPr lang="de-DE" sz="1600" dirty="0" err="1"/>
              <a:t>support</a:t>
            </a:r>
            <a:endParaRPr lang="de-DE" sz="1600" dirty="0"/>
          </a:p>
          <a:p>
            <a:pPr lvl="2"/>
            <a:r>
              <a:rPr lang="de-DE" sz="1600" dirty="0"/>
              <a:t>Not </a:t>
            </a:r>
            <a:r>
              <a:rPr lang="de-DE" sz="1600" dirty="0" err="1"/>
              <a:t>using</a:t>
            </a:r>
            <a:r>
              <a:rPr lang="de-DE" sz="1600" dirty="0"/>
              <a:t> CWC </a:t>
            </a:r>
            <a:r>
              <a:rPr lang="de-DE" sz="1600" dirty="0" err="1"/>
              <a:t>procedures</a:t>
            </a:r>
            <a:r>
              <a:rPr lang="de-DE" sz="1600" dirty="0"/>
              <a:t> </a:t>
            </a:r>
            <a:r>
              <a:rPr lang="de-DE" sz="1600" dirty="0" err="1"/>
              <a:t>could</a:t>
            </a:r>
            <a:r>
              <a:rPr lang="de-DE" sz="1600" dirty="0"/>
              <a:t> </a:t>
            </a:r>
            <a:r>
              <a:rPr lang="de-DE" sz="1600" dirty="0" err="1"/>
              <a:t>undermine</a:t>
            </a:r>
            <a:r>
              <a:rPr lang="de-DE" sz="1600" dirty="0"/>
              <a:t> </a:t>
            </a:r>
            <a:r>
              <a:rPr lang="de-DE" sz="1600" dirty="0" err="1"/>
              <a:t>credibility</a:t>
            </a:r>
            <a:r>
              <a:rPr lang="de-DE" sz="1600" dirty="0"/>
              <a:t> </a:t>
            </a:r>
            <a:r>
              <a:rPr lang="de-DE" sz="1600" dirty="0" err="1"/>
              <a:t>and</a:t>
            </a:r>
            <a:r>
              <a:rPr lang="de-DE" sz="1600" dirty="0"/>
              <a:t> </a:t>
            </a:r>
            <a:r>
              <a:rPr lang="de-DE" sz="1600" dirty="0" err="1"/>
              <a:t>trust</a:t>
            </a:r>
            <a:r>
              <a:rPr lang="de-DE" sz="1600" dirty="0"/>
              <a:t> in </a:t>
            </a:r>
            <a:r>
              <a:rPr lang="de-DE" sz="1600" dirty="0" err="1"/>
              <a:t>effectiveness</a:t>
            </a:r>
            <a:endParaRPr lang="de-DE" sz="1600" dirty="0"/>
          </a:p>
          <a:p>
            <a:pPr marL="239400" lvl="2" indent="0">
              <a:buNone/>
            </a:pPr>
            <a:r>
              <a:rPr lang="de-DE" sz="1600" dirty="0">
                <a:sym typeface="Wingdings" panose="05000000000000000000" pitchFamily="2" charset="2"/>
              </a:rPr>
              <a:t> </a:t>
            </a:r>
            <a:r>
              <a:rPr lang="de-DE" sz="1600" dirty="0" err="1">
                <a:sym typeface="Wingdings" panose="05000000000000000000" pitchFamily="2" charset="2"/>
              </a:rPr>
              <a:t>Important</a:t>
            </a:r>
            <a:r>
              <a:rPr lang="de-DE" sz="1600" dirty="0">
                <a:sym typeface="Wingdings" panose="05000000000000000000" pitchFamily="2" charset="2"/>
              </a:rPr>
              <a:t> </a:t>
            </a:r>
            <a:r>
              <a:rPr lang="de-DE" sz="1600" dirty="0" err="1">
                <a:sym typeface="Wingdings" panose="05000000000000000000" pitchFamily="2" charset="2"/>
              </a:rPr>
              <a:t>to</a:t>
            </a:r>
            <a:r>
              <a:rPr lang="de-DE" sz="1600" dirty="0">
                <a:sym typeface="Wingdings" panose="05000000000000000000" pitchFamily="2" charset="2"/>
              </a:rPr>
              <a:t> </a:t>
            </a:r>
            <a:r>
              <a:rPr lang="de-DE" sz="1600" dirty="0" err="1">
                <a:sym typeface="Wingdings" panose="05000000000000000000" pitchFamily="2" charset="2"/>
              </a:rPr>
              <a:t>act</a:t>
            </a:r>
            <a:r>
              <a:rPr lang="de-DE" sz="1600" dirty="0">
                <a:sym typeface="Wingdings" panose="05000000000000000000" pitchFamily="2" charset="2"/>
              </a:rPr>
              <a:t> </a:t>
            </a:r>
            <a:r>
              <a:rPr lang="de-DE" sz="1600" dirty="0" err="1">
                <a:sym typeface="Wingdings" panose="05000000000000000000" pitchFamily="2" charset="2"/>
              </a:rPr>
              <a:t>within</a:t>
            </a:r>
            <a:r>
              <a:rPr lang="de-DE" sz="1600" dirty="0">
                <a:sym typeface="Wingdings" panose="05000000000000000000" pitchFamily="2" charset="2"/>
              </a:rPr>
              <a:t> CWC </a:t>
            </a:r>
            <a:r>
              <a:rPr lang="de-DE" sz="1600" dirty="0" err="1">
                <a:sym typeface="Wingdings" panose="05000000000000000000" pitchFamily="2" charset="2"/>
              </a:rPr>
              <a:t>and</a:t>
            </a:r>
            <a:r>
              <a:rPr lang="de-DE" sz="1600" dirty="0">
                <a:sym typeface="Wingdings" panose="05000000000000000000" pitchFamily="2" charset="2"/>
              </a:rPr>
              <a:t> OPCW </a:t>
            </a:r>
            <a:r>
              <a:rPr lang="de-DE" sz="1600" dirty="0" err="1">
                <a:sym typeface="Wingdings" panose="05000000000000000000" pitchFamily="2" charset="2"/>
              </a:rPr>
              <a:t>framework</a:t>
            </a:r>
            <a:r>
              <a:rPr lang="de-DE" sz="1600" dirty="0">
                <a:sym typeface="Wingdings" panose="05000000000000000000" pitchFamily="2" charset="2"/>
              </a:rPr>
              <a:t>!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16082943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-Desig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HSFK">
      <a:majorFont>
        <a:latin typeface="Roboto Condensed"/>
        <a:ea typeface=""/>
        <a:cs typeface=""/>
      </a:majorFont>
      <a:minorFont>
        <a:latin typeface="Roboto"/>
        <a:ea typeface=""/>
        <a:cs typeface=""/>
      </a:minorFont>
    </a:fontScheme>
    <a:fmtScheme name="Office-Design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1015</Words>
  <Application>Microsoft Office PowerPoint</Application>
  <PresentationFormat>On-screen Show (4:3)</PresentationFormat>
  <Paragraphs>146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Roboto</vt:lpstr>
      <vt:lpstr>Calibri</vt:lpstr>
      <vt:lpstr>Roboto Condensed</vt:lpstr>
      <vt:lpstr>Office-Design</vt:lpstr>
      <vt:lpstr>Addressing Violations of the  Norm Against Chemical Weapons Use</vt:lpstr>
      <vt:lpstr>The Norm Against Chemical Weapons Use</vt:lpstr>
      <vt:lpstr>Possible Contexts for Reacting to CW Use</vt:lpstr>
      <vt:lpstr>Available Contexts for Reacting to CW Use</vt:lpstr>
      <vt:lpstr>CWC procedures to deal with non-compliance</vt:lpstr>
      <vt:lpstr>Current Situation Regarding CW Use in Syria</vt:lpstr>
      <vt:lpstr>Addressing CW Use Through International and National Law</vt:lpstr>
      <vt:lpstr>United Nations – Current Options</vt:lpstr>
      <vt:lpstr>Conclusions</vt:lpstr>
      <vt:lpstr>PowerPoint Presentation</vt:lpstr>
      <vt:lpstr>Possible action to address non-compliance under CWC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</dc:title>
  <dc:creator>Microsoft Office-Anwender</dc:creator>
  <cp:lastModifiedBy>Rachel-Paige Casey</cp:lastModifiedBy>
  <cp:revision>326</cp:revision>
  <cp:lastPrinted>2020-11-18T11:48:38Z</cp:lastPrinted>
  <dcterms:created xsi:type="dcterms:W3CDTF">2017-04-12T15:56:06Z</dcterms:created>
  <dcterms:modified xsi:type="dcterms:W3CDTF">2021-03-25T16:26:36Z</dcterms:modified>
</cp:coreProperties>
</file>